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81" r:id="rId4"/>
  </p:sldMasterIdLst>
  <p:notesMasterIdLst>
    <p:notesMasterId r:id="rId23"/>
  </p:notesMasterIdLst>
  <p:handoutMasterIdLst>
    <p:handoutMasterId r:id="rId24"/>
  </p:handoutMasterIdLst>
  <p:sldIdLst>
    <p:sldId id="587" r:id="rId5"/>
    <p:sldId id="280" r:id="rId6"/>
    <p:sldId id="297" r:id="rId7"/>
    <p:sldId id="316" r:id="rId8"/>
    <p:sldId id="588" r:id="rId9"/>
    <p:sldId id="624" r:id="rId10"/>
    <p:sldId id="589" r:id="rId11"/>
    <p:sldId id="591" r:id="rId12"/>
    <p:sldId id="592" r:id="rId13"/>
    <p:sldId id="463" r:id="rId14"/>
    <p:sldId id="616" r:id="rId15"/>
    <p:sldId id="621" r:id="rId16"/>
    <p:sldId id="614" r:id="rId17"/>
    <p:sldId id="615" r:id="rId18"/>
    <p:sldId id="604" r:id="rId19"/>
    <p:sldId id="453" r:id="rId20"/>
    <p:sldId id="618" r:id="rId21"/>
    <p:sldId id="563" r:id="rId22"/>
  </p:sldIdLst>
  <p:sldSz cx="9144000" cy="6858000" type="screen4x3"/>
  <p:notesSz cx="6797675" cy="9926638"/>
  <p:defaultTextStyle>
    <a:defPPr>
      <a:defRPr lang="en-US"/>
    </a:defPPr>
    <a:lvl1pPr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kern="1200">
        <a:solidFill>
          <a:schemeClr val="tx1"/>
        </a:solidFill>
        <a:latin typeface="Century Gothic"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C204"/>
    <a:srgbClr val="92BF54"/>
    <a:srgbClr val="92C35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88" d="100"/>
          <a:sy n="188" d="100"/>
        </p:scale>
        <p:origin x="2453" y="139"/>
      </p:cViewPr>
      <p:guideLst>
        <p:guide orient="horz" pos="2160"/>
        <p:guide pos="2880"/>
      </p:guideLst>
    </p:cSldViewPr>
  </p:slideViewPr>
  <p:notesTextViewPr>
    <p:cViewPr>
      <p:scale>
        <a:sx n="3" d="2"/>
        <a:sy n="3" d="2"/>
      </p:scale>
      <p:origin x="0" y="0"/>
    </p:cViewPr>
  </p:notesTextViewPr>
  <p:sorterViewPr>
    <p:cViewPr>
      <p:scale>
        <a:sx n="200" d="100"/>
        <a:sy n="200" d="100"/>
      </p:scale>
      <p:origin x="0" y="-73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3E08E2-BDCA-4804-925A-2C64717CA609}"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505D91D8-3B59-45B5-96AA-D4ED9888B6AE}">
      <dgm:prSet/>
      <dgm:spPr>
        <a:solidFill>
          <a:schemeClr val="accent4">
            <a:lumMod val="60000"/>
            <a:lumOff val="40000"/>
          </a:schemeClr>
        </a:solidFill>
      </dgm:spPr>
      <dgm:t>
        <a:bodyPr/>
        <a:lstStyle/>
        <a:p>
          <a:r>
            <a:rPr lang="en-GB" dirty="0">
              <a:latin typeface="Arial" panose="020B0604020202020204" pitchFamily="34" charset="0"/>
              <a:cs typeface="Arial" panose="020B0604020202020204" pitchFamily="34" charset="0"/>
            </a:rPr>
            <a:t>Settings who have staff trained in the past three years in the relevant Elklan course at Level 3 can be counted in the numbers</a:t>
          </a:r>
          <a:endParaRPr lang="en-US" dirty="0">
            <a:latin typeface="Arial" panose="020B0604020202020204" pitchFamily="34" charset="0"/>
            <a:cs typeface="Arial" panose="020B0604020202020204" pitchFamily="34" charset="0"/>
          </a:endParaRPr>
        </a:p>
      </dgm:t>
    </dgm:pt>
    <dgm:pt modelId="{725C0196-AFC6-4281-A89E-6E55C52C357D}" type="parTrans" cxnId="{81291896-403E-4E77-9B74-0893CB56F462}">
      <dgm:prSet/>
      <dgm:spPr/>
      <dgm:t>
        <a:bodyPr/>
        <a:lstStyle/>
        <a:p>
          <a:endParaRPr lang="en-US"/>
        </a:p>
      </dgm:t>
    </dgm:pt>
    <dgm:pt modelId="{B1F3537F-7AF9-46CC-8C68-097D6FD75D37}" type="sibTrans" cxnId="{81291896-403E-4E77-9B74-0893CB56F462}">
      <dgm:prSet/>
      <dgm:spPr/>
      <dgm:t>
        <a:bodyPr/>
        <a:lstStyle/>
        <a:p>
          <a:endParaRPr lang="en-US"/>
        </a:p>
      </dgm:t>
    </dgm:pt>
    <dgm:pt modelId="{C35F30F2-A8C3-468D-A3CD-C4107A1F113F}">
      <dgm:prSet custT="1"/>
      <dgm:spPr>
        <a:solidFill>
          <a:schemeClr val="bg1">
            <a:lumMod val="75000"/>
          </a:schemeClr>
        </a:solidFill>
      </dgm:spPr>
      <dgm:t>
        <a:bodyPr/>
        <a:lstStyle/>
        <a:p>
          <a:pPr marL="0" lvl="0" indent="0" algn="ctr" defTabSz="1022350">
            <a:lnSpc>
              <a:spcPct val="90000"/>
            </a:lnSpc>
            <a:spcBef>
              <a:spcPct val="0"/>
            </a:spcBef>
            <a:spcAft>
              <a:spcPct val="35000"/>
            </a:spcAft>
            <a:buNone/>
          </a:pPr>
          <a:r>
            <a:rPr lang="en-GB" sz="2300" kern="1200" dirty="0">
              <a:solidFill>
                <a:prstClr val="white"/>
              </a:solidFill>
              <a:latin typeface="Arial" panose="020B0604020202020204" pitchFamily="34" charset="0"/>
              <a:ea typeface="+mn-ea"/>
              <a:cs typeface="Arial" panose="020B0604020202020204" pitchFamily="34" charset="0"/>
            </a:rPr>
            <a:t>Staff who trained more than three years ago will complete a skills and knowledge questionnaire to determine if additional training is required</a:t>
          </a:r>
          <a:endParaRPr lang="en-US" sz="2300" kern="1200" dirty="0">
            <a:solidFill>
              <a:prstClr val="white"/>
            </a:solidFill>
            <a:latin typeface="Arial" panose="020B0604020202020204" pitchFamily="34" charset="0"/>
            <a:ea typeface="+mn-ea"/>
            <a:cs typeface="Arial" panose="020B0604020202020204" pitchFamily="34" charset="0"/>
          </a:endParaRPr>
        </a:p>
      </dgm:t>
    </dgm:pt>
    <dgm:pt modelId="{B525106A-A6B4-4B92-86E3-E4F5306A37E9}" type="parTrans" cxnId="{DD2C7E2E-58D0-42BD-AD27-0E895C7C02EC}">
      <dgm:prSet/>
      <dgm:spPr/>
      <dgm:t>
        <a:bodyPr/>
        <a:lstStyle/>
        <a:p>
          <a:endParaRPr lang="en-US"/>
        </a:p>
      </dgm:t>
    </dgm:pt>
    <dgm:pt modelId="{683CE0C1-7C6A-45E5-8A1F-057823ABD400}" type="sibTrans" cxnId="{DD2C7E2E-58D0-42BD-AD27-0E895C7C02EC}">
      <dgm:prSet/>
      <dgm:spPr/>
      <dgm:t>
        <a:bodyPr/>
        <a:lstStyle/>
        <a:p>
          <a:endParaRPr lang="en-US"/>
        </a:p>
      </dgm:t>
    </dgm:pt>
    <dgm:pt modelId="{4FA03DA4-C869-44AF-91AF-C4D7E0450259}" type="pres">
      <dgm:prSet presAssocID="{6D3E08E2-BDCA-4804-925A-2C64717CA609}" presName="diagram" presStyleCnt="0">
        <dgm:presLayoutVars>
          <dgm:dir/>
          <dgm:resizeHandles val="exact"/>
        </dgm:presLayoutVars>
      </dgm:prSet>
      <dgm:spPr/>
    </dgm:pt>
    <dgm:pt modelId="{66D2504C-33EC-48EA-878A-E61ED0BB114E}" type="pres">
      <dgm:prSet presAssocID="{505D91D8-3B59-45B5-96AA-D4ED9888B6AE}" presName="node" presStyleLbl="node1" presStyleIdx="0" presStyleCnt="2">
        <dgm:presLayoutVars>
          <dgm:bulletEnabled val="1"/>
        </dgm:presLayoutVars>
      </dgm:prSet>
      <dgm:spPr/>
    </dgm:pt>
    <dgm:pt modelId="{EBCAD731-7EFF-457C-A68C-2F1B153EA80B}" type="pres">
      <dgm:prSet presAssocID="{B1F3537F-7AF9-46CC-8C68-097D6FD75D37}" presName="sibTrans" presStyleCnt="0"/>
      <dgm:spPr/>
    </dgm:pt>
    <dgm:pt modelId="{E0291E3F-A5EE-431C-B205-E406D416C57B}" type="pres">
      <dgm:prSet presAssocID="{C35F30F2-A8C3-468D-A3CD-C4107A1F113F}" presName="node" presStyleLbl="node1" presStyleIdx="1" presStyleCnt="2">
        <dgm:presLayoutVars>
          <dgm:bulletEnabled val="1"/>
        </dgm:presLayoutVars>
      </dgm:prSet>
      <dgm:spPr/>
    </dgm:pt>
  </dgm:ptLst>
  <dgm:cxnLst>
    <dgm:cxn modelId="{B1BF6603-89EB-4DA6-9014-9942048CE9DD}" type="presOf" srcId="{6D3E08E2-BDCA-4804-925A-2C64717CA609}" destId="{4FA03DA4-C869-44AF-91AF-C4D7E0450259}" srcOrd="0" destOrd="0" presId="urn:microsoft.com/office/officeart/2005/8/layout/default"/>
    <dgm:cxn modelId="{DD2C7E2E-58D0-42BD-AD27-0E895C7C02EC}" srcId="{6D3E08E2-BDCA-4804-925A-2C64717CA609}" destId="{C35F30F2-A8C3-468D-A3CD-C4107A1F113F}" srcOrd="1" destOrd="0" parTransId="{B525106A-A6B4-4B92-86E3-E4F5306A37E9}" sibTransId="{683CE0C1-7C6A-45E5-8A1F-057823ABD400}"/>
    <dgm:cxn modelId="{8E88065E-76D5-4858-9737-1C2AF2997C99}" type="presOf" srcId="{C35F30F2-A8C3-468D-A3CD-C4107A1F113F}" destId="{E0291E3F-A5EE-431C-B205-E406D416C57B}" srcOrd="0" destOrd="0" presId="urn:microsoft.com/office/officeart/2005/8/layout/default"/>
    <dgm:cxn modelId="{21B3BA90-27C6-4507-9DB8-95BABE9E6E38}" type="presOf" srcId="{505D91D8-3B59-45B5-96AA-D4ED9888B6AE}" destId="{66D2504C-33EC-48EA-878A-E61ED0BB114E}" srcOrd="0" destOrd="0" presId="urn:microsoft.com/office/officeart/2005/8/layout/default"/>
    <dgm:cxn modelId="{81291896-403E-4E77-9B74-0893CB56F462}" srcId="{6D3E08E2-BDCA-4804-925A-2C64717CA609}" destId="{505D91D8-3B59-45B5-96AA-D4ED9888B6AE}" srcOrd="0" destOrd="0" parTransId="{725C0196-AFC6-4281-A89E-6E55C52C357D}" sibTransId="{B1F3537F-7AF9-46CC-8C68-097D6FD75D37}"/>
    <dgm:cxn modelId="{5594DDFA-6512-49BB-A7C8-3B1472CBBE0C}" type="presParOf" srcId="{4FA03DA4-C869-44AF-91AF-C4D7E0450259}" destId="{66D2504C-33EC-48EA-878A-E61ED0BB114E}" srcOrd="0" destOrd="0" presId="urn:microsoft.com/office/officeart/2005/8/layout/default"/>
    <dgm:cxn modelId="{AE739BD4-30EB-4008-9FB7-C940D29270EF}" type="presParOf" srcId="{4FA03DA4-C869-44AF-91AF-C4D7E0450259}" destId="{EBCAD731-7EFF-457C-A68C-2F1B153EA80B}" srcOrd="1" destOrd="0" presId="urn:microsoft.com/office/officeart/2005/8/layout/default"/>
    <dgm:cxn modelId="{6A8CD029-0B18-4AB4-9121-04D78258931B}" type="presParOf" srcId="{4FA03DA4-C869-44AF-91AF-C4D7E0450259}" destId="{E0291E3F-A5EE-431C-B205-E406D416C57B}"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0F8547-B7C2-47D1-BFEE-2EA3227C8FD0}" type="doc">
      <dgm:prSet loTypeId="urn:microsoft.com/office/officeart/2018/2/layout/IconLabelList" loCatId="icon" qsTypeId="urn:microsoft.com/office/officeart/2005/8/quickstyle/simple1" qsCatId="simple" csTypeId="urn:microsoft.com/office/officeart/2005/8/colors/accent6_2" csCatId="accent6" phldr="1"/>
      <dgm:spPr/>
      <dgm:t>
        <a:bodyPr/>
        <a:lstStyle/>
        <a:p>
          <a:endParaRPr lang="en-US"/>
        </a:p>
      </dgm:t>
    </dgm:pt>
    <dgm:pt modelId="{D1A7A639-74DA-4E38-8580-293F6BFCC243}">
      <dgm:prSet custT="1"/>
      <dgm:spPr/>
      <dgm:t>
        <a:bodyPr/>
        <a:lstStyle/>
        <a:p>
          <a:pPr>
            <a:lnSpc>
              <a:spcPct val="100000"/>
            </a:lnSpc>
          </a:pPr>
          <a:r>
            <a:rPr lang="en-GB" sz="2400" kern="1200" cap="none" baseline="0" dirty="0">
              <a:latin typeface="Arial" panose="020B0604020202020204" pitchFamily="34" charset="0"/>
              <a:ea typeface="+mn-ea"/>
              <a:cs typeface="Arial" panose="020B0604020202020204" pitchFamily="34" charset="0"/>
            </a:rPr>
            <a:t>Talk to your local Elklan tutor if you have one</a:t>
          </a:r>
          <a:endParaRPr lang="en-US" sz="2400" kern="1200" cap="none" baseline="0" dirty="0">
            <a:latin typeface="Arial" panose="020B0604020202020204" pitchFamily="34" charset="0"/>
            <a:ea typeface="+mn-ea"/>
            <a:cs typeface="Arial" panose="020B0604020202020204" pitchFamily="34" charset="0"/>
          </a:endParaRPr>
        </a:p>
      </dgm:t>
    </dgm:pt>
    <dgm:pt modelId="{C379E34F-6288-415A-AE0A-76F5BFA20ACB}" type="parTrans" cxnId="{90FA5ABD-69EE-44B0-86A9-F1C98690AD01}">
      <dgm:prSet/>
      <dgm:spPr/>
      <dgm:t>
        <a:bodyPr/>
        <a:lstStyle/>
        <a:p>
          <a:endParaRPr lang="en-US"/>
        </a:p>
      </dgm:t>
    </dgm:pt>
    <dgm:pt modelId="{75190FB6-CEDC-4FA6-88F5-E034B153B639}" type="sibTrans" cxnId="{90FA5ABD-69EE-44B0-86A9-F1C98690AD01}">
      <dgm:prSet/>
      <dgm:spPr/>
      <dgm:t>
        <a:bodyPr/>
        <a:lstStyle/>
        <a:p>
          <a:endParaRPr lang="en-US"/>
        </a:p>
      </dgm:t>
    </dgm:pt>
    <dgm:pt modelId="{246FC587-1BDD-417D-B1BD-4A27E8BF8CCA}">
      <dgm:prSet custT="1"/>
      <dgm:spPr/>
      <dgm:t>
        <a:bodyPr/>
        <a:lstStyle/>
        <a:p>
          <a:pPr>
            <a:lnSpc>
              <a:spcPct val="100000"/>
            </a:lnSpc>
          </a:pPr>
          <a:r>
            <a:rPr lang="en-GB" sz="2400" kern="1200" cap="none" baseline="0" dirty="0">
              <a:latin typeface="Arial" panose="020B0604020202020204" pitchFamily="34" charset="0"/>
              <a:ea typeface="+mn-ea"/>
              <a:cs typeface="Arial" panose="020B0604020202020204" pitchFamily="34" charset="0"/>
            </a:rPr>
            <a:t>Email</a:t>
          </a:r>
          <a:r>
            <a:rPr lang="en-GB" sz="2400" kern="1200" cap="all" dirty="0">
              <a:latin typeface="Arial" panose="020B0604020202020204" pitchFamily="34" charset="0"/>
              <a:ea typeface="+mn-ea"/>
              <a:cs typeface="Arial" panose="020B0604020202020204" pitchFamily="34" charset="0"/>
            </a:rPr>
            <a:t> </a:t>
          </a:r>
          <a:r>
            <a:rPr lang="en-GB" sz="2400" kern="1200" cap="none" baseline="0" dirty="0">
              <a:latin typeface="Arial" panose="020B0604020202020204" pitchFamily="34" charset="0"/>
              <a:ea typeface="+mn-ea"/>
              <a:cs typeface="Arial" panose="020B0604020202020204" pitchFamily="34" charset="0"/>
            </a:rPr>
            <a:t>Elklan</a:t>
          </a:r>
          <a:r>
            <a:rPr lang="en-GB" sz="2400" kern="1200" cap="all" dirty="0">
              <a:latin typeface="Arial" panose="020B0604020202020204" pitchFamily="34" charset="0"/>
              <a:ea typeface="+mn-ea"/>
              <a:cs typeface="Arial" panose="020B0604020202020204" pitchFamily="34" charset="0"/>
            </a:rPr>
            <a:t> </a:t>
          </a:r>
          <a:r>
            <a:rPr lang="en-GB" sz="2400" kern="1200" cap="none" baseline="0" dirty="0">
              <a:latin typeface="Arial" panose="020B0604020202020204" pitchFamily="34" charset="0"/>
              <a:ea typeface="+mn-ea"/>
              <a:cs typeface="Arial" panose="020B0604020202020204" pitchFamily="34" charset="0"/>
            </a:rPr>
            <a:t>to request a tutor to take you through the process or complete an online enquiry form </a:t>
          </a:r>
          <a:endParaRPr lang="en-US" sz="2400" kern="1200" cap="none" baseline="0" dirty="0">
            <a:latin typeface="Arial" panose="020B0604020202020204" pitchFamily="34" charset="0"/>
            <a:ea typeface="+mn-ea"/>
            <a:cs typeface="Arial" panose="020B0604020202020204" pitchFamily="34" charset="0"/>
          </a:endParaRPr>
        </a:p>
      </dgm:t>
    </dgm:pt>
    <dgm:pt modelId="{83BA873D-A0CD-415A-BCDF-2952D072441B}" type="parTrans" cxnId="{1028540B-917D-4A68-A517-06E2AD2E5B3F}">
      <dgm:prSet/>
      <dgm:spPr/>
      <dgm:t>
        <a:bodyPr/>
        <a:lstStyle/>
        <a:p>
          <a:endParaRPr lang="en-US"/>
        </a:p>
      </dgm:t>
    </dgm:pt>
    <dgm:pt modelId="{B9E46D01-8559-409D-9DB0-020F7E8931DD}" type="sibTrans" cxnId="{1028540B-917D-4A68-A517-06E2AD2E5B3F}">
      <dgm:prSet/>
      <dgm:spPr/>
      <dgm:t>
        <a:bodyPr/>
        <a:lstStyle/>
        <a:p>
          <a:endParaRPr lang="en-US"/>
        </a:p>
      </dgm:t>
    </dgm:pt>
    <dgm:pt modelId="{2CA1FFAF-DBC7-4447-8CAA-B59224675C36}" type="pres">
      <dgm:prSet presAssocID="{7E0F8547-B7C2-47D1-BFEE-2EA3227C8FD0}" presName="root" presStyleCnt="0">
        <dgm:presLayoutVars>
          <dgm:dir/>
          <dgm:resizeHandles val="exact"/>
        </dgm:presLayoutVars>
      </dgm:prSet>
      <dgm:spPr/>
    </dgm:pt>
    <dgm:pt modelId="{8AFE5879-9D75-47A3-A78A-7E0AA663F387}" type="pres">
      <dgm:prSet presAssocID="{D1A7A639-74DA-4E38-8580-293F6BFCC243}" presName="compNode" presStyleCnt="0"/>
      <dgm:spPr/>
    </dgm:pt>
    <dgm:pt modelId="{2EEBBAFE-7098-4412-88A7-46D04AF98E9B}" type="pres">
      <dgm:prSet presAssocID="{D1A7A639-74DA-4E38-8580-293F6BFCC243}" presName="iconRect" presStyleLbl="node1" presStyleIdx="0" presStyleCnt="2" custScaleX="120088" custScaleY="115096" custLinFactNeighborX="4103" custLinFactNeighborY="-302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pt>
    <dgm:pt modelId="{EAB84A92-9E12-4340-A610-DA7106A3A5D1}" type="pres">
      <dgm:prSet presAssocID="{D1A7A639-74DA-4E38-8580-293F6BFCC243}" presName="spaceRect" presStyleCnt="0"/>
      <dgm:spPr/>
    </dgm:pt>
    <dgm:pt modelId="{BD117972-C5C8-4B30-8D14-B793A507E7ED}" type="pres">
      <dgm:prSet presAssocID="{D1A7A639-74DA-4E38-8580-293F6BFCC243}" presName="textRect" presStyleLbl="revTx" presStyleIdx="0" presStyleCnt="2" custScaleX="116143" custLinFactNeighborY="-29862">
        <dgm:presLayoutVars>
          <dgm:chMax val="1"/>
          <dgm:chPref val="1"/>
        </dgm:presLayoutVars>
      </dgm:prSet>
      <dgm:spPr/>
    </dgm:pt>
    <dgm:pt modelId="{24FF8F12-7CAB-4D6D-9FC3-C82BA2665C65}" type="pres">
      <dgm:prSet presAssocID="{75190FB6-CEDC-4FA6-88F5-E034B153B639}" presName="sibTrans" presStyleCnt="0"/>
      <dgm:spPr/>
    </dgm:pt>
    <dgm:pt modelId="{D6383112-2640-44F9-8152-4150602F2C44}" type="pres">
      <dgm:prSet presAssocID="{246FC587-1BDD-417D-B1BD-4A27E8BF8CCA}" presName="compNode" presStyleCnt="0"/>
      <dgm:spPr/>
    </dgm:pt>
    <dgm:pt modelId="{5EA283C1-E44D-4B14-A280-CBFCDA2C0D07}" type="pres">
      <dgm:prSet presAssocID="{246FC587-1BDD-417D-B1BD-4A27E8BF8CCA}" presName="iconRect" presStyleLbl="node1" presStyleIdx="1" presStyleCnt="2" custLinFactNeighborX="1484" custLinFactNeighborY="-302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nvelope"/>
        </a:ext>
      </dgm:extLst>
    </dgm:pt>
    <dgm:pt modelId="{C7A779FE-56D0-4DFA-9335-6306B48D00FF}" type="pres">
      <dgm:prSet presAssocID="{246FC587-1BDD-417D-B1BD-4A27E8BF8CCA}" presName="spaceRect" presStyleCnt="0"/>
      <dgm:spPr/>
    </dgm:pt>
    <dgm:pt modelId="{1E4F2335-C1BC-4D3D-B593-BCA3DF0CA906}" type="pres">
      <dgm:prSet presAssocID="{246FC587-1BDD-417D-B1BD-4A27E8BF8CCA}" presName="textRect" presStyleLbl="revTx" presStyleIdx="1" presStyleCnt="2" custScaleX="115105" custLinFactNeighborX="459" custLinFactNeighborY="-24917">
        <dgm:presLayoutVars>
          <dgm:chMax val="1"/>
          <dgm:chPref val="1"/>
        </dgm:presLayoutVars>
      </dgm:prSet>
      <dgm:spPr/>
    </dgm:pt>
  </dgm:ptLst>
  <dgm:cxnLst>
    <dgm:cxn modelId="{A95C2008-C537-4AE5-83CC-6A3F1179B9F9}" type="presOf" srcId="{D1A7A639-74DA-4E38-8580-293F6BFCC243}" destId="{BD117972-C5C8-4B30-8D14-B793A507E7ED}" srcOrd="0" destOrd="0" presId="urn:microsoft.com/office/officeart/2018/2/layout/IconLabelList"/>
    <dgm:cxn modelId="{1028540B-917D-4A68-A517-06E2AD2E5B3F}" srcId="{7E0F8547-B7C2-47D1-BFEE-2EA3227C8FD0}" destId="{246FC587-1BDD-417D-B1BD-4A27E8BF8CCA}" srcOrd="1" destOrd="0" parTransId="{83BA873D-A0CD-415A-BCDF-2952D072441B}" sibTransId="{B9E46D01-8559-409D-9DB0-020F7E8931DD}"/>
    <dgm:cxn modelId="{5966612E-64E3-4888-ACC2-1E82ABF92F37}" type="presOf" srcId="{246FC587-1BDD-417D-B1BD-4A27E8BF8CCA}" destId="{1E4F2335-C1BC-4D3D-B593-BCA3DF0CA906}" srcOrd="0" destOrd="0" presId="urn:microsoft.com/office/officeart/2018/2/layout/IconLabelList"/>
    <dgm:cxn modelId="{90FA5ABD-69EE-44B0-86A9-F1C98690AD01}" srcId="{7E0F8547-B7C2-47D1-BFEE-2EA3227C8FD0}" destId="{D1A7A639-74DA-4E38-8580-293F6BFCC243}" srcOrd="0" destOrd="0" parTransId="{C379E34F-6288-415A-AE0A-76F5BFA20ACB}" sibTransId="{75190FB6-CEDC-4FA6-88F5-E034B153B639}"/>
    <dgm:cxn modelId="{059FFAD0-0044-4A84-B749-D6171CF7590F}" type="presOf" srcId="{7E0F8547-B7C2-47D1-BFEE-2EA3227C8FD0}" destId="{2CA1FFAF-DBC7-4447-8CAA-B59224675C36}" srcOrd="0" destOrd="0" presId="urn:microsoft.com/office/officeart/2018/2/layout/IconLabelList"/>
    <dgm:cxn modelId="{588437F5-1FD0-4142-A209-7048D446C6DB}" type="presParOf" srcId="{2CA1FFAF-DBC7-4447-8CAA-B59224675C36}" destId="{8AFE5879-9D75-47A3-A78A-7E0AA663F387}" srcOrd="0" destOrd="0" presId="urn:microsoft.com/office/officeart/2018/2/layout/IconLabelList"/>
    <dgm:cxn modelId="{86AAE8E7-ADC4-4D56-A75A-4B3475966CA5}" type="presParOf" srcId="{8AFE5879-9D75-47A3-A78A-7E0AA663F387}" destId="{2EEBBAFE-7098-4412-88A7-46D04AF98E9B}" srcOrd="0" destOrd="0" presId="urn:microsoft.com/office/officeart/2018/2/layout/IconLabelList"/>
    <dgm:cxn modelId="{300AC551-2F68-43B8-AC44-60D3E41220D2}" type="presParOf" srcId="{8AFE5879-9D75-47A3-A78A-7E0AA663F387}" destId="{EAB84A92-9E12-4340-A610-DA7106A3A5D1}" srcOrd="1" destOrd="0" presId="urn:microsoft.com/office/officeart/2018/2/layout/IconLabelList"/>
    <dgm:cxn modelId="{8BD5C1B7-EAE1-43D7-A7D4-599107EA566D}" type="presParOf" srcId="{8AFE5879-9D75-47A3-A78A-7E0AA663F387}" destId="{BD117972-C5C8-4B30-8D14-B793A507E7ED}" srcOrd="2" destOrd="0" presId="urn:microsoft.com/office/officeart/2018/2/layout/IconLabelList"/>
    <dgm:cxn modelId="{D1F77C39-53BA-4E87-88A1-562F0B145F86}" type="presParOf" srcId="{2CA1FFAF-DBC7-4447-8CAA-B59224675C36}" destId="{24FF8F12-7CAB-4D6D-9FC3-C82BA2665C65}" srcOrd="1" destOrd="0" presId="urn:microsoft.com/office/officeart/2018/2/layout/IconLabelList"/>
    <dgm:cxn modelId="{A5656256-76AD-4FA1-850E-92EA92A9468E}" type="presParOf" srcId="{2CA1FFAF-DBC7-4447-8CAA-B59224675C36}" destId="{D6383112-2640-44F9-8152-4150602F2C44}" srcOrd="2" destOrd="0" presId="urn:microsoft.com/office/officeart/2018/2/layout/IconLabelList"/>
    <dgm:cxn modelId="{CCF36AE0-8A18-4EF0-AB98-4B554DE1E9DD}" type="presParOf" srcId="{D6383112-2640-44F9-8152-4150602F2C44}" destId="{5EA283C1-E44D-4B14-A280-CBFCDA2C0D07}" srcOrd="0" destOrd="0" presId="urn:microsoft.com/office/officeart/2018/2/layout/IconLabelList"/>
    <dgm:cxn modelId="{C1C8A6AE-CB81-4A4F-8685-57459D7D1C60}" type="presParOf" srcId="{D6383112-2640-44F9-8152-4150602F2C44}" destId="{C7A779FE-56D0-4DFA-9335-6306B48D00FF}" srcOrd="1" destOrd="0" presId="urn:microsoft.com/office/officeart/2018/2/layout/IconLabelList"/>
    <dgm:cxn modelId="{57D6DA0B-8895-49CE-A985-55642B370231}" type="presParOf" srcId="{D6383112-2640-44F9-8152-4150602F2C44}" destId="{1E4F2335-C1BC-4D3D-B593-BCA3DF0CA906}"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2504C-33EC-48EA-878A-E61ED0BB114E}">
      <dsp:nvSpPr>
        <dsp:cNvPr id="0" name=""/>
        <dsp:cNvSpPr/>
      </dsp:nvSpPr>
      <dsp:spPr>
        <a:xfrm>
          <a:off x="1004" y="430502"/>
          <a:ext cx="3917900" cy="2350740"/>
        </a:xfrm>
        <a:prstGeom prst="rect">
          <a:avLst/>
        </a:prstGeom>
        <a:solidFill>
          <a:schemeClr val="accent4">
            <a:lumMod val="60000"/>
            <a:lum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Arial" panose="020B0604020202020204" pitchFamily="34" charset="0"/>
              <a:cs typeface="Arial" panose="020B0604020202020204" pitchFamily="34" charset="0"/>
            </a:rPr>
            <a:t>Settings who have staff trained in the past three years in the relevant Elklan course at Level 3 can be counted in the numbers</a:t>
          </a:r>
          <a:endParaRPr lang="en-US" sz="2700" kern="1200" dirty="0">
            <a:latin typeface="Arial" panose="020B0604020202020204" pitchFamily="34" charset="0"/>
            <a:cs typeface="Arial" panose="020B0604020202020204" pitchFamily="34" charset="0"/>
          </a:endParaRPr>
        </a:p>
      </dsp:txBody>
      <dsp:txXfrm>
        <a:off x="1004" y="430502"/>
        <a:ext cx="3917900" cy="2350740"/>
      </dsp:txXfrm>
    </dsp:sp>
    <dsp:sp modelId="{E0291E3F-A5EE-431C-B205-E406D416C57B}">
      <dsp:nvSpPr>
        <dsp:cNvPr id="0" name=""/>
        <dsp:cNvSpPr/>
      </dsp:nvSpPr>
      <dsp:spPr>
        <a:xfrm>
          <a:off x="4310695" y="430502"/>
          <a:ext cx="3917900" cy="2350740"/>
        </a:xfrm>
        <a:prstGeom prst="rect">
          <a:avLst/>
        </a:prstGeom>
        <a:solidFill>
          <a:schemeClr val="bg1">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solidFill>
                <a:prstClr val="white"/>
              </a:solidFill>
              <a:latin typeface="Arial" panose="020B0604020202020204" pitchFamily="34" charset="0"/>
              <a:ea typeface="+mn-ea"/>
              <a:cs typeface="Arial" panose="020B0604020202020204" pitchFamily="34" charset="0"/>
            </a:rPr>
            <a:t>Staff who trained more than three years ago will complete a skills and knowledge questionnaire to determine if additional training is required</a:t>
          </a:r>
          <a:endParaRPr lang="en-US" sz="2300" kern="1200" dirty="0">
            <a:solidFill>
              <a:prstClr val="white"/>
            </a:solidFill>
            <a:latin typeface="Arial" panose="020B0604020202020204" pitchFamily="34" charset="0"/>
            <a:ea typeface="+mn-ea"/>
            <a:cs typeface="Arial" panose="020B0604020202020204" pitchFamily="34" charset="0"/>
          </a:endParaRPr>
        </a:p>
      </dsp:txBody>
      <dsp:txXfrm>
        <a:off x="4310695" y="430502"/>
        <a:ext cx="3917900" cy="23507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BBAFE-7098-4412-88A7-46D04AF98E9B}">
      <dsp:nvSpPr>
        <dsp:cNvPr id="0" name=""/>
        <dsp:cNvSpPr/>
      </dsp:nvSpPr>
      <dsp:spPr>
        <a:xfrm>
          <a:off x="1124723" y="216452"/>
          <a:ext cx="1781280" cy="17072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117972-C5C8-4B30-8D14-B793A507E7ED}">
      <dsp:nvSpPr>
        <dsp:cNvPr id="0" name=""/>
        <dsp:cNvSpPr/>
      </dsp:nvSpPr>
      <dsp:spPr>
        <a:xfrm>
          <a:off x="40322" y="1980001"/>
          <a:ext cx="3828363" cy="1132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GB" sz="2400" kern="1200" cap="none" baseline="0" dirty="0">
              <a:latin typeface="Arial" panose="020B0604020202020204" pitchFamily="34" charset="0"/>
              <a:ea typeface="+mn-ea"/>
              <a:cs typeface="Arial" panose="020B0604020202020204" pitchFamily="34" charset="0"/>
            </a:rPr>
            <a:t>Talk to your local Elklan tutor if you have one</a:t>
          </a:r>
          <a:endParaRPr lang="en-US" sz="2400" kern="1200" cap="none" baseline="0" dirty="0">
            <a:latin typeface="Arial" panose="020B0604020202020204" pitchFamily="34" charset="0"/>
            <a:ea typeface="+mn-ea"/>
            <a:cs typeface="Arial" panose="020B0604020202020204" pitchFamily="34" charset="0"/>
          </a:endParaRPr>
        </a:p>
      </dsp:txBody>
      <dsp:txXfrm>
        <a:off x="40322" y="1980001"/>
        <a:ext cx="3828363" cy="1132130"/>
      </dsp:txXfrm>
    </dsp:sp>
    <dsp:sp modelId="{5EA283C1-E44D-4B14-A280-CBFCDA2C0D07}">
      <dsp:nvSpPr>
        <dsp:cNvPr id="0" name=""/>
        <dsp:cNvSpPr/>
      </dsp:nvSpPr>
      <dsp:spPr>
        <a:xfrm>
          <a:off x="5622959" y="272432"/>
          <a:ext cx="1483312" cy="1483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4F2335-C1BC-4D3D-B593-BCA3DF0CA906}">
      <dsp:nvSpPr>
        <dsp:cNvPr id="0" name=""/>
        <dsp:cNvSpPr/>
      </dsp:nvSpPr>
      <dsp:spPr>
        <a:xfrm>
          <a:off x="4460659" y="1980005"/>
          <a:ext cx="3794148" cy="1132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GB" sz="2400" kern="1200" cap="none" baseline="0" dirty="0">
              <a:latin typeface="Arial" panose="020B0604020202020204" pitchFamily="34" charset="0"/>
              <a:ea typeface="+mn-ea"/>
              <a:cs typeface="Arial" panose="020B0604020202020204" pitchFamily="34" charset="0"/>
            </a:rPr>
            <a:t>Email</a:t>
          </a:r>
          <a:r>
            <a:rPr lang="en-GB" sz="2400" kern="1200" cap="all" dirty="0">
              <a:latin typeface="Arial" panose="020B0604020202020204" pitchFamily="34" charset="0"/>
              <a:ea typeface="+mn-ea"/>
              <a:cs typeface="Arial" panose="020B0604020202020204" pitchFamily="34" charset="0"/>
            </a:rPr>
            <a:t> </a:t>
          </a:r>
          <a:r>
            <a:rPr lang="en-GB" sz="2400" kern="1200" cap="none" baseline="0" dirty="0">
              <a:latin typeface="Arial" panose="020B0604020202020204" pitchFamily="34" charset="0"/>
              <a:ea typeface="+mn-ea"/>
              <a:cs typeface="Arial" panose="020B0604020202020204" pitchFamily="34" charset="0"/>
            </a:rPr>
            <a:t>Elklan</a:t>
          </a:r>
          <a:r>
            <a:rPr lang="en-GB" sz="2400" kern="1200" cap="all" dirty="0">
              <a:latin typeface="Arial" panose="020B0604020202020204" pitchFamily="34" charset="0"/>
              <a:ea typeface="+mn-ea"/>
              <a:cs typeface="Arial" panose="020B0604020202020204" pitchFamily="34" charset="0"/>
            </a:rPr>
            <a:t> </a:t>
          </a:r>
          <a:r>
            <a:rPr lang="en-GB" sz="2400" kern="1200" cap="none" baseline="0" dirty="0">
              <a:latin typeface="Arial" panose="020B0604020202020204" pitchFamily="34" charset="0"/>
              <a:ea typeface="+mn-ea"/>
              <a:cs typeface="Arial" panose="020B0604020202020204" pitchFamily="34" charset="0"/>
            </a:rPr>
            <a:t>to request a tutor to take you through the process or complete an online enquiry form </a:t>
          </a:r>
          <a:endParaRPr lang="en-US" sz="2400" kern="1200" cap="none" baseline="0" dirty="0">
            <a:latin typeface="Arial" panose="020B0604020202020204" pitchFamily="34" charset="0"/>
            <a:ea typeface="+mn-ea"/>
            <a:cs typeface="Arial" panose="020B0604020202020204" pitchFamily="34" charset="0"/>
          </a:endParaRPr>
        </a:p>
      </dsp:txBody>
      <dsp:txXfrm>
        <a:off x="4460659" y="1980005"/>
        <a:ext cx="3794148" cy="113213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F73CE6D-AE4F-42AC-A08B-635F6EB8431F}" type="datetimeFigureOut">
              <a:rPr lang="en-US" smtClean="0"/>
              <a:t>3/11/2022</a:t>
            </a:fld>
            <a:endParaRPr lang="en-US" dirty="0"/>
          </a:p>
        </p:txBody>
      </p:sp>
      <p:sp>
        <p:nvSpPr>
          <p:cNvPr id="4" name="Footer Placeholder 3"/>
          <p:cNvSpPr>
            <a:spLocks noGrp="1"/>
          </p:cNvSpPr>
          <p:nvPr>
            <p:ph type="ftr" sz="quarter" idx="2"/>
          </p:nvPr>
        </p:nvSpPr>
        <p:spPr>
          <a:xfrm>
            <a:off x="0" y="9428586"/>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3" y="9428586"/>
            <a:ext cx="2945659" cy="498055"/>
          </a:xfrm>
          <a:prstGeom prst="rect">
            <a:avLst/>
          </a:prstGeom>
        </p:spPr>
        <p:txBody>
          <a:bodyPr vert="horz" lIns="91440" tIns="45720" rIns="91440" bIns="45720" rtlCol="0" anchor="b"/>
          <a:lstStyle>
            <a:lvl1pPr algn="r">
              <a:defRPr sz="1200"/>
            </a:lvl1pPr>
          </a:lstStyle>
          <a:p>
            <a:fld id="{C1068CAA-3DCF-4305-8AC5-2A64F639F6C8}" type="slidenum">
              <a:rPr lang="en-US" smtClean="0"/>
              <a:t>‹#›</a:t>
            </a:fld>
            <a:endParaRPr lang="en-US" dirty="0"/>
          </a:p>
        </p:txBody>
      </p:sp>
    </p:spTree>
    <p:extLst>
      <p:ext uri="{BB962C8B-B14F-4D97-AF65-F5344CB8AC3E}">
        <p14:creationId xmlns:p14="http://schemas.microsoft.com/office/powerpoint/2010/main" val="3720052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29AF3A3-BE91-464E-92DE-4A8039E80ABE}" type="datetimeFigureOut">
              <a:rPr lang="en-US" smtClean="0"/>
              <a:t>3/11/2022</a:t>
            </a:fld>
            <a:endParaRPr lang="en-US" dirty="0"/>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6"/>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6"/>
            <a:ext cx="2945659" cy="498055"/>
          </a:xfrm>
          <a:prstGeom prst="rect">
            <a:avLst/>
          </a:prstGeom>
        </p:spPr>
        <p:txBody>
          <a:bodyPr vert="horz" lIns="91440" tIns="45720" rIns="91440" bIns="45720" rtlCol="0" anchor="b"/>
          <a:lstStyle>
            <a:lvl1pPr algn="r">
              <a:defRPr sz="1200"/>
            </a:lvl1pPr>
          </a:lstStyle>
          <a:p>
            <a:fld id="{5B3B8E09-95F0-4A5D-AED2-1CAAF4F5319A}" type="slidenum">
              <a:rPr lang="en-US" smtClean="0"/>
              <a:t>‹#›</a:t>
            </a:fld>
            <a:endParaRPr lang="en-US" dirty="0"/>
          </a:p>
        </p:txBody>
      </p:sp>
    </p:spTree>
    <p:extLst>
      <p:ext uri="{BB962C8B-B14F-4D97-AF65-F5344CB8AC3E}">
        <p14:creationId xmlns:p14="http://schemas.microsoft.com/office/powerpoint/2010/main" val="2223051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441D05E-ABC3-43B9-BAC4-29F2619217C8}" type="slidenum">
              <a:rPr lang="en-GB" smtClean="0"/>
              <a:t>4</a:t>
            </a:fld>
            <a:endParaRPr lang="en-GB"/>
          </a:p>
        </p:txBody>
      </p:sp>
    </p:spTree>
    <p:extLst>
      <p:ext uri="{BB962C8B-B14F-4D97-AF65-F5344CB8AC3E}">
        <p14:creationId xmlns:p14="http://schemas.microsoft.com/office/powerpoint/2010/main" val="3162513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3B8E09-95F0-4A5D-AED2-1CAAF4F5319A}" type="slidenum">
              <a:rPr lang="en-US" smtClean="0"/>
              <a:t>13</a:t>
            </a:fld>
            <a:endParaRPr lang="en-US" dirty="0"/>
          </a:p>
        </p:txBody>
      </p:sp>
    </p:spTree>
    <p:extLst>
      <p:ext uri="{BB962C8B-B14F-4D97-AF65-F5344CB8AC3E}">
        <p14:creationId xmlns:p14="http://schemas.microsoft.com/office/powerpoint/2010/main" val="2792924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Slide Number Placeholder 5"/>
          <p:cNvSpPr>
            <a:spLocks noGrp="1"/>
          </p:cNvSpPr>
          <p:nvPr>
            <p:ph type="sldNum" sz="quarter" idx="12"/>
          </p:nvPr>
        </p:nvSpPr>
        <p:spPr/>
        <p:txBody>
          <a:bodyPr/>
          <a:lstStyle>
            <a:lvl1pPr>
              <a:defRPr/>
            </a:lvl1pPr>
          </a:lstStyle>
          <a:p>
            <a:pPr>
              <a:defRPr/>
            </a:pPr>
            <a:fld id="{442A650B-24DA-D141-99C5-355638008290}" type="slidenum">
              <a:rPr lang="en-US"/>
              <a:pPr>
                <a:defRPr/>
              </a:pPr>
              <a:t>‹#›</a:t>
            </a:fld>
            <a:endParaRPr lang="en-US" dirty="0"/>
          </a:p>
        </p:txBody>
      </p:sp>
    </p:spTree>
    <p:extLst>
      <p:ext uri="{BB962C8B-B14F-4D97-AF65-F5344CB8AC3E}">
        <p14:creationId xmlns:p14="http://schemas.microsoft.com/office/powerpoint/2010/main" val="1352408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pPr>
              <a:defRPr/>
            </a:pPr>
            <a:fld id="{FF95F221-A5E6-E240-B0FE-AF495D089473}" type="slidenum">
              <a:rPr lang="en-US"/>
              <a:pPr>
                <a:defRPr/>
              </a:pPr>
              <a:t>‹#›</a:t>
            </a:fld>
            <a:endParaRPr lang="en-US" dirty="0"/>
          </a:p>
        </p:txBody>
      </p:sp>
    </p:spTree>
    <p:extLst>
      <p:ext uri="{BB962C8B-B14F-4D97-AF65-F5344CB8AC3E}">
        <p14:creationId xmlns:p14="http://schemas.microsoft.com/office/powerpoint/2010/main" val="2616837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pPr>
              <a:defRPr/>
            </a:pPr>
            <a:fld id="{2A36EFEC-AD8E-614F-8219-C76EC9770BA8}" type="slidenum">
              <a:rPr lang="en-US"/>
              <a:pPr>
                <a:defRPr/>
              </a:pPr>
              <a:t>‹#›</a:t>
            </a:fld>
            <a:endParaRPr lang="en-US" dirty="0"/>
          </a:p>
        </p:txBody>
      </p:sp>
    </p:spTree>
    <p:extLst>
      <p:ext uri="{BB962C8B-B14F-4D97-AF65-F5344CB8AC3E}">
        <p14:creationId xmlns:p14="http://schemas.microsoft.com/office/powerpoint/2010/main" val="383029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42761"/>
            <a:ext cx="8229600" cy="1143000"/>
          </a:xfrm>
        </p:spPr>
        <p:txBody>
          <a:bodyPr/>
          <a:lstStyle/>
          <a:p>
            <a:r>
              <a:rPr lang="en-US" dirty="0"/>
              <a:t>Click to edit Master title style</a:t>
            </a:r>
          </a:p>
        </p:txBody>
      </p:sp>
      <p:sp>
        <p:nvSpPr>
          <p:cNvPr id="3" name="Content Placeholder 2"/>
          <p:cNvSpPr>
            <a:spLocks noGrp="1"/>
          </p:cNvSpPr>
          <p:nvPr>
            <p:ph idx="1"/>
          </p:nvPr>
        </p:nvSpPr>
        <p:spPr>
          <a:xfrm>
            <a:off x="457200" y="2225134"/>
            <a:ext cx="8229600" cy="371145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mtClean="0">
                <a:latin typeface="Gotham Light"/>
              </a:defRPr>
            </a:lvl1pPr>
          </a:lstStyle>
          <a:p>
            <a:pPr>
              <a:defRPr/>
            </a:pPr>
            <a:fld id="{C24D71E1-CBB6-9944-9FBC-4C69C169FCA3}" type="slidenum">
              <a:rPr lang="en-US"/>
              <a:pPr>
                <a:defRPr/>
              </a:pPr>
              <a:t>‹#›</a:t>
            </a:fld>
            <a:endParaRPr lang="en-US" dirty="0"/>
          </a:p>
        </p:txBody>
      </p:sp>
    </p:spTree>
    <p:extLst>
      <p:ext uri="{BB962C8B-B14F-4D97-AF65-F5344CB8AC3E}">
        <p14:creationId xmlns:p14="http://schemas.microsoft.com/office/powerpoint/2010/main" val="343816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8"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lvl1pPr>
              <a:defRPr/>
            </a:lvl1pPr>
          </a:lstStyle>
          <a:p>
            <a:pPr>
              <a:defRPr/>
            </a:pPr>
            <a:fld id="{B4F2A9C4-EF3D-0B45-9558-9DE45FC83135}" type="slidenum">
              <a:rPr lang="en-US"/>
              <a:pPr>
                <a:defRPr/>
              </a:pPr>
              <a:t>‹#›</a:t>
            </a:fld>
            <a:endParaRPr lang="en-US" dirty="0"/>
          </a:p>
        </p:txBody>
      </p:sp>
    </p:spTree>
    <p:extLst>
      <p:ext uri="{BB962C8B-B14F-4D97-AF65-F5344CB8AC3E}">
        <p14:creationId xmlns:p14="http://schemas.microsoft.com/office/powerpoint/2010/main" val="2901510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27764"/>
            <a:ext cx="4038600" cy="389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27764"/>
            <a:ext cx="4038600" cy="389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B8B72B-3CC6-FE4E-8C56-1F767670D712}" type="slidenum">
              <a:rPr lang="en-US"/>
              <a:pPr>
                <a:defRPr/>
              </a:pPr>
              <a:t>‹#›</a:t>
            </a:fld>
            <a:endParaRPr lang="en-US" dirty="0"/>
          </a:p>
        </p:txBody>
      </p:sp>
    </p:spTree>
    <p:extLst>
      <p:ext uri="{BB962C8B-B14F-4D97-AF65-F5344CB8AC3E}">
        <p14:creationId xmlns:p14="http://schemas.microsoft.com/office/powerpoint/2010/main" val="340846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2123981"/>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866295"/>
            <a:ext cx="4040188" cy="32598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2216" y="2123981"/>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866295"/>
            <a:ext cx="4041775" cy="32598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872701F-D5ED-644E-BF95-ED4C98608661}" type="slidenum">
              <a:rPr lang="en-US"/>
              <a:pPr>
                <a:defRPr/>
              </a:pPr>
              <a:t>‹#›</a:t>
            </a:fld>
            <a:endParaRPr lang="en-US" dirty="0"/>
          </a:p>
        </p:txBody>
      </p:sp>
    </p:spTree>
    <p:extLst>
      <p:ext uri="{BB962C8B-B14F-4D97-AF65-F5344CB8AC3E}">
        <p14:creationId xmlns:p14="http://schemas.microsoft.com/office/powerpoint/2010/main" val="4024861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2"/>
          </p:nvPr>
        </p:nvSpPr>
        <p:spPr/>
        <p:txBody>
          <a:bodyPr/>
          <a:lstStyle>
            <a:lvl1pPr>
              <a:defRPr/>
            </a:lvl1pPr>
          </a:lstStyle>
          <a:p>
            <a:pPr>
              <a:defRPr/>
            </a:pPr>
            <a:fld id="{503F1988-A1AF-1840-9C02-61FFF6C72ABA}" type="slidenum">
              <a:rPr lang="en-US"/>
              <a:pPr>
                <a:defRPr/>
              </a:pPr>
              <a:t>‹#›</a:t>
            </a:fld>
            <a:endParaRPr lang="en-US" dirty="0"/>
          </a:p>
        </p:txBody>
      </p:sp>
    </p:spTree>
    <p:extLst>
      <p:ext uri="{BB962C8B-B14F-4D97-AF65-F5344CB8AC3E}">
        <p14:creationId xmlns:p14="http://schemas.microsoft.com/office/powerpoint/2010/main" val="3310519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471D72BD-4E8B-0C46-81A4-72B29A9074C6}" type="slidenum">
              <a:rPr lang="en-US"/>
              <a:pPr>
                <a:defRPr/>
              </a:pPr>
              <a:t>‹#›</a:t>
            </a:fld>
            <a:endParaRPr lang="en-US" dirty="0"/>
          </a:p>
        </p:txBody>
      </p:sp>
    </p:spTree>
    <p:extLst>
      <p:ext uri="{BB962C8B-B14F-4D97-AF65-F5344CB8AC3E}">
        <p14:creationId xmlns:p14="http://schemas.microsoft.com/office/powerpoint/2010/main" val="954608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54393"/>
            <a:ext cx="3008313" cy="76173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1254393"/>
            <a:ext cx="5111750" cy="48717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069748"/>
            <a:ext cx="3008313" cy="40564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lvl1pPr>
              <a:defRPr/>
            </a:lvl1pPr>
          </a:lstStyle>
          <a:p>
            <a:pPr>
              <a:defRPr/>
            </a:pPr>
            <a:fld id="{2198946C-EA4E-C042-874A-0818884D6936}" type="slidenum">
              <a:rPr lang="en-US"/>
              <a:pPr>
                <a:defRPr/>
              </a:pPr>
              <a:t>‹#›</a:t>
            </a:fld>
            <a:endParaRPr lang="en-US" dirty="0">
              <a:solidFill>
                <a:schemeClr val="accent3">
                  <a:shade val="75000"/>
                </a:schemeClr>
              </a:solidFill>
            </a:endParaRPr>
          </a:p>
        </p:txBody>
      </p:sp>
    </p:spTree>
    <p:extLst>
      <p:ext uri="{BB962C8B-B14F-4D97-AF65-F5344CB8AC3E}">
        <p14:creationId xmlns:p14="http://schemas.microsoft.com/office/powerpoint/2010/main" val="995904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440241"/>
            <a:ext cx="5486400" cy="328733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5"/>
          <p:cNvSpPr>
            <a:spLocks noGrp="1"/>
          </p:cNvSpPr>
          <p:nvPr>
            <p:ph type="sldNum" sz="quarter" idx="12"/>
          </p:nvPr>
        </p:nvSpPr>
        <p:spPr/>
        <p:txBody>
          <a:bodyPr/>
          <a:lstStyle>
            <a:lvl1pPr>
              <a:defRPr/>
            </a:lvl1pPr>
          </a:lstStyle>
          <a:p>
            <a:pPr>
              <a:defRPr/>
            </a:pPr>
            <a:fld id="{A8BA42DE-5E61-144E-B83C-EBDB91FBA832}" type="slidenum">
              <a:rPr lang="en-US"/>
              <a:pPr>
                <a:defRPr/>
              </a:pPr>
              <a:t>‹#›</a:t>
            </a:fld>
            <a:endParaRPr lang="en-US" dirty="0"/>
          </a:p>
        </p:txBody>
      </p:sp>
    </p:spTree>
    <p:extLst>
      <p:ext uri="{BB962C8B-B14F-4D97-AF65-F5344CB8AC3E}">
        <p14:creationId xmlns:p14="http://schemas.microsoft.com/office/powerpoint/2010/main" val="2720810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logo&#10;&#10;Description automatically generated">
            <a:extLst>
              <a:ext uri="{FF2B5EF4-FFF2-40B4-BE49-F238E27FC236}">
                <a16:creationId xmlns:a16="http://schemas.microsoft.com/office/drawing/2014/main" id="{58AFF596-2896-403F-8E66-2CB490A98D08}"/>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1027" name="Title Placeholder 1"/>
          <p:cNvSpPr>
            <a:spLocks noGrp="1"/>
          </p:cNvSpPr>
          <p:nvPr>
            <p:ph type="title"/>
          </p:nvPr>
        </p:nvSpPr>
        <p:spPr bwMode="auto">
          <a:xfrm>
            <a:off x="457200" y="1085292"/>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457200" y="2367665"/>
            <a:ext cx="8229600" cy="3758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800" smtClean="0">
                <a:solidFill>
                  <a:schemeClr val="tx1">
                    <a:tint val="75000"/>
                  </a:schemeClr>
                </a:solidFill>
                <a:latin typeface="+mn-lt"/>
                <a:ea typeface="+mn-ea"/>
                <a:cs typeface="+mn-cs"/>
              </a:defRPr>
            </a:lvl1pPr>
          </a:lstStyle>
          <a:p>
            <a:pPr>
              <a:defRPr/>
            </a:pPr>
            <a:fld id="{2C38A1CA-59FC-9F47-B020-A03B5B95B4A0}" type="slidenum">
              <a:rPr lang="en-US" smtClean="0"/>
              <a:pPr>
                <a:defRPr/>
              </a:pPr>
              <a:t>‹#›</a:t>
            </a:fld>
            <a:endParaRPr lang="en-US" dirty="0"/>
          </a:p>
        </p:txBody>
      </p:sp>
      <p:sp>
        <p:nvSpPr>
          <p:cNvPr id="8" name="TextBox 7">
            <a:extLst>
              <a:ext uri="{FF2B5EF4-FFF2-40B4-BE49-F238E27FC236}">
                <a16:creationId xmlns:a16="http://schemas.microsoft.com/office/drawing/2014/main" id="{FABE3140-4373-4596-B06C-A68A74D3C37E}"/>
              </a:ext>
            </a:extLst>
          </p:cNvPr>
          <p:cNvSpPr txBox="1"/>
          <p:nvPr userDrawn="1"/>
        </p:nvSpPr>
        <p:spPr>
          <a:xfrm>
            <a:off x="515744" y="6378497"/>
            <a:ext cx="1711712" cy="276999"/>
          </a:xfrm>
          <a:prstGeom prst="rect">
            <a:avLst/>
          </a:prstGeom>
          <a:noFill/>
        </p:spPr>
        <p:txBody>
          <a:bodyPr wrap="square" rtlCol="0">
            <a:spAutoFit/>
          </a:bodyPr>
          <a:lstStyle/>
          <a:p>
            <a:r>
              <a:rPr lang="en-GB" sz="1200" dirty="0">
                <a:solidFill>
                  <a:schemeClr val="bg1"/>
                </a:solidFill>
              </a:rPr>
              <a:t>© Elklan 2022</a:t>
            </a:r>
            <a:endParaRPr lang="en-US" sz="1200" dirty="0">
              <a:solidFill>
                <a:schemeClr val="bg1"/>
              </a:solidFill>
            </a:endParaRPr>
          </a:p>
        </p:txBody>
      </p:sp>
      <p:sp>
        <p:nvSpPr>
          <p:cNvPr id="9" name="Rectangle 8">
            <a:extLst>
              <a:ext uri="{FF2B5EF4-FFF2-40B4-BE49-F238E27FC236}">
                <a16:creationId xmlns:a16="http://schemas.microsoft.com/office/drawing/2014/main" id="{60002337-588E-417C-B175-5CEF7A5DEC53}"/>
              </a:ext>
            </a:extLst>
          </p:cNvPr>
          <p:cNvSpPr/>
          <p:nvPr userDrawn="1"/>
        </p:nvSpPr>
        <p:spPr>
          <a:xfrm>
            <a:off x="624840" y="320040"/>
            <a:ext cx="1779269" cy="731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2284D39-EFA0-46F8-8DDE-F9A5436BDABF}"/>
              </a:ext>
            </a:extLst>
          </p:cNvPr>
          <p:cNvSpPr/>
          <p:nvPr userDrawn="1"/>
        </p:nvSpPr>
        <p:spPr>
          <a:xfrm>
            <a:off x="1667279" y="226714"/>
            <a:ext cx="485371" cy="166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Picture 10" descr="Logo&#10;&#10;Description automatically generated with low confidence">
            <a:extLst>
              <a:ext uri="{FF2B5EF4-FFF2-40B4-BE49-F238E27FC236}">
                <a16:creationId xmlns:a16="http://schemas.microsoft.com/office/drawing/2014/main" id="{8DEF526D-7605-4451-B8A8-BFF72D075FBB}"/>
              </a:ext>
            </a:extLst>
          </p:cNvPr>
          <p:cNvPicPr>
            <a:picLocks noChangeAspect="1"/>
          </p:cNvPicPr>
          <p:nvPr userDrawn="1"/>
        </p:nvPicPr>
        <p:blipFill>
          <a:blip r:embed="rId14"/>
          <a:stretch>
            <a:fillRect/>
          </a:stretch>
        </p:blipFill>
        <p:spPr>
          <a:xfrm>
            <a:off x="828000" y="414000"/>
            <a:ext cx="1373758" cy="572400"/>
          </a:xfrm>
          <a:prstGeom prst="rect">
            <a:avLst/>
          </a:prstGeom>
        </p:spPr>
      </p:pic>
    </p:spTree>
    <p:extLst>
      <p:ext uri="{BB962C8B-B14F-4D97-AF65-F5344CB8AC3E}">
        <p14:creationId xmlns:p14="http://schemas.microsoft.com/office/powerpoint/2010/main" val="2799013331"/>
      </p:ext>
    </p:extLst>
  </p:cSld>
  <p:clrMap bg1="lt1" tx1="dk1" bg2="lt2" tx2="dk2" accent1="accent1" accent2="accent2" accent3="accent3" accent4="accent4" accent5="accent5" accent6="accent6" hlink="hlink" folHlink="folHlink"/>
  <p:sldLayoutIdLst>
    <p:sldLayoutId id="2147493482" r:id="rId1"/>
    <p:sldLayoutId id="2147493483" r:id="rId2"/>
    <p:sldLayoutId id="2147493484" r:id="rId3"/>
    <p:sldLayoutId id="2147493485" r:id="rId4"/>
    <p:sldLayoutId id="2147493486" r:id="rId5"/>
    <p:sldLayoutId id="2147493487" r:id="rId6"/>
    <p:sldLayoutId id="2147493488" r:id="rId7"/>
    <p:sldLayoutId id="2147493489" r:id="rId8"/>
    <p:sldLayoutId id="2147493490" r:id="rId9"/>
    <p:sldLayoutId id="2147493491" r:id="rId10"/>
    <p:sldLayoutId id="2147493492" r:id="rId11"/>
  </p:sldLayoutIdLst>
  <p:hf hdr="0" dt="0"/>
  <p:txStyles>
    <p:titleStyle>
      <a:lvl1pPr algn="ctr" defTabSz="457200" rtl="0" eaLnBrk="1" fontAlgn="base" hangingPunct="1">
        <a:spcBef>
          <a:spcPct val="0"/>
        </a:spcBef>
        <a:spcAft>
          <a:spcPct val="0"/>
        </a:spcAft>
        <a:defRPr sz="4000" kern="1200">
          <a:solidFill>
            <a:schemeClr val="tx1"/>
          </a:solidFill>
          <a:latin typeface="Gotham Medium"/>
          <a:ea typeface="ＭＳ Ｐゴシック" charset="0"/>
          <a:cs typeface="ＭＳ Ｐゴシック" charset="0"/>
        </a:defRPr>
      </a:lvl1pPr>
      <a:lvl2pPr algn="ctr" defTabSz="457200" rtl="0" eaLnBrk="1" fontAlgn="base" hangingPunct="1">
        <a:spcBef>
          <a:spcPct val="0"/>
        </a:spcBef>
        <a:spcAft>
          <a:spcPct val="0"/>
        </a:spcAft>
        <a:defRPr sz="4000">
          <a:solidFill>
            <a:schemeClr val="tx1"/>
          </a:solidFill>
          <a:latin typeface="Gotham Medium" charset="0"/>
          <a:ea typeface="ＭＳ Ｐゴシック" charset="0"/>
          <a:cs typeface="ＭＳ Ｐゴシック" charset="0"/>
        </a:defRPr>
      </a:lvl2pPr>
      <a:lvl3pPr algn="ctr" defTabSz="457200" rtl="0" eaLnBrk="1" fontAlgn="base" hangingPunct="1">
        <a:spcBef>
          <a:spcPct val="0"/>
        </a:spcBef>
        <a:spcAft>
          <a:spcPct val="0"/>
        </a:spcAft>
        <a:defRPr sz="4000">
          <a:solidFill>
            <a:schemeClr val="tx1"/>
          </a:solidFill>
          <a:latin typeface="Gotham Medium" charset="0"/>
          <a:ea typeface="ＭＳ Ｐゴシック" charset="0"/>
          <a:cs typeface="ＭＳ Ｐゴシック" charset="0"/>
        </a:defRPr>
      </a:lvl3pPr>
      <a:lvl4pPr algn="ctr" defTabSz="457200" rtl="0" eaLnBrk="1" fontAlgn="base" hangingPunct="1">
        <a:spcBef>
          <a:spcPct val="0"/>
        </a:spcBef>
        <a:spcAft>
          <a:spcPct val="0"/>
        </a:spcAft>
        <a:defRPr sz="4000">
          <a:solidFill>
            <a:schemeClr val="tx1"/>
          </a:solidFill>
          <a:latin typeface="Gotham Medium" charset="0"/>
          <a:ea typeface="ＭＳ Ｐゴシック" charset="0"/>
          <a:cs typeface="ＭＳ Ｐゴシック" charset="0"/>
        </a:defRPr>
      </a:lvl4pPr>
      <a:lvl5pPr algn="ctr" defTabSz="457200" rtl="0" eaLnBrk="1" fontAlgn="base" hangingPunct="1">
        <a:spcBef>
          <a:spcPct val="0"/>
        </a:spcBef>
        <a:spcAft>
          <a:spcPct val="0"/>
        </a:spcAft>
        <a:defRPr sz="4000">
          <a:solidFill>
            <a:schemeClr val="tx1"/>
          </a:solidFill>
          <a:latin typeface="Gotham Medium" charset="0"/>
          <a:ea typeface="ＭＳ Ｐゴシック" charset="0"/>
          <a:cs typeface="ＭＳ Ｐゴシック" charset="0"/>
        </a:defRPr>
      </a:lvl5pPr>
      <a:lvl6pPr marL="457200" algn="ctr" defTabSz="457200" rtl="0" eaLnBrk="1" fontAlgn="base" hangingPunct="1">
        <a:spcBef>
          <a:spcPct val="0"/>
        </a:spcBef>
        <a:spcAft>
          <a:spcPct val="0"/>
        </a:spcAft>
        <a:defRPr sz="4000">
          <a:solidFill>
            <a:schemeClr val="tx1"/>
          </a:solidFill>
          <a:latin typeface="Gotham Medium" charset="0"/>
          <a:ea typeface="ＭＳ Ｐゴシック" charset="0"/>
          <a:cs typeface="ＭＳ Ｐゴシック" charset="0"/>
        </a:defRPr>
      </a:lvl6pPr>
      <a:lvl7pPr marL="914400" algn="ctr" defTabSz="457200" rtl="0" eaLnBrk="1" fontAlgn="base" hangingPunct="1">
        <a:spcBef>
          <a:spcPct val="0"/>
        </a:spcBef>
        <a:spcAft>
          <a:spcPct val="0"/>
        </a:spcAft>
        <a:defRPr sz="4000">
          <a:solidFill>
            <a:schemeClr val="tx1"/>
          </a:solidFill>
          <a:latin typeface="Gotham Medium" charset="0"/>
          <a:ea typeface="ＭＳ Ｐゴシック" charset="0"/>
          <a:cs typeface="ＭＳ Ｐゴシック" charset="0"/>
        </a:defRPr>
      </a:lvl7pPr>
      <a:lvl8pPr marL="1371600" algn="ctr" defTabSz="457200" rtl="0" eaLnBrk="1" fontAlgn="base" hangingPunct="1">
        <a:spcBef>
          <a:spcPct val="0"/>
        </a:spcBef>
        <a:spcAft>
          <a:spcPct val="0"/>
        </a:spcAft>
        <a:defRPr sz="4000">
          <a:solidFill>
            <a:schemeClr val="tx1"/>
          </a:solidFill>
          <a:latin typeface="Gotham Medium" charset="0"/>
          <a:ea typeface="ＭＳ Ｐゴシック" charset="0"/>
          <a:cs typeface="ＭＳ Ｐゴシック" charset="0"/>
        </a:defRPr>
      </a:lvl8pPr>
      <a:lvl9pPr marL="1828800" algn="ctr" defTabSz="457200" rtl="0" eaLnBrk="1" fontAlgn="base" hangingPunct="1">
        <a:spcBef>
          <a:spcPct val="0"/>
        </a:spcBef>
        <a:spcAft>
          <a:spcPct val="0"/>
        </a:spcAft>
        <a:defRPr sz="4000">
          <a:solidFill>
            <a:schemeClr val="tx1"/>
          </a:solidFill>
          <a:latin typeface="Gotham Medium"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rgbClr val="404040"/>
          </a:solidFill>
          <a:latin typeface="Gotham Ligh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rgbClr val="404040"/>
          </a:solidFill>
          <a:latin typeface="Gotham Ligh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rgbClr val="404040"/>
          </a:solidFill>
          <a:latin typeface="Gotham Ligh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rgbClr val="404040"/>
          </a:solidFill>
          <a:latin typeface="Gotham Ligh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rgbClr val="404040"/>
          </a:solidFill>
          <a:latin typeface="Gotham Ligh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media10.m4a"/><Relationship Id="rId7" Type="http://schemas.openxmlformats.org/officeDocument/2006/relationships/diagramQuickStyle" Target="../diagrams/quickStyle1.xml"/><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slideLayout" Target="../slideLayouts/slideLayout2.xml"/><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hyperlink" Target="https://www.elklan.co.uk/information/practitioners/e-learning-opportunities" TargetMode="Externa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2.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4.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5.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6.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audio" Target="../media/media17.m4a"/><Relationship Id="rId7" Type="http://schemas.openxmlformats.org/officeDocument/2006/relationships/diagramQuickStyle" Target="../diagrams/quickStyle2.xml"/><Relationship Id="rId2" Type="http://schemas.microsoft.com/office/2007/relationships/media" Target="../media/media17.m4a"/><Relationship Id="rId1" Type="http://schemas.openxmlformats.org/officeDocument/2006/relationships/tags" Target="../tags/tag1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slideLayout" Target="../slideLayouts/slideLayout2.xml"/><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8" Type="http://schemas.openxmlformats.org/officeDocument/2006/relationships/hyperlink" Target="mailto:liz@elklan.co.uk" TargetMode="External"/><Relationship Id="rId3" Type="http://schemas.openxmlformats.org/officeDocument/2006/relationships/audio" Target="../media/media18.m4a"/><Relationship Id="rId7" Type="http://schemas.openxmlformats.org/officeDocument/2006/relationships/hyperlink" Target="mailto:katie@elklan.co.uk" TargetMode="External"/><Relationship Id="rId2" Type="http://schemas.microsoft.com/office/2007/relationships/media" Target="../media/media18.m4a"/><Relationship Id="rId1" Type="http://schemas.openxmlformats.org/officeDocument/2006/relationships/tags" Target="../tags/tag18.xml"/><Relationship Id="rId6" Type="http://schemas.openxmlformats.org/officeDocument/2006/relationships/hyperlink" Target="mailto:clare@elklan.co.uk" TargetMode="External"/><Relationship Id="rId5" Type="http://schemas.openxmlformats.org/officeDocument/2006/relationships/hyperlink" Target="http://www.elklan.co.uk/" TargetMode="Externa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9.xml"/><Relationship Id="rId5" Type="http://schemas.openxmlformats.org/officeDocument/2006/relationships/image" Target="../media/image4.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DF797-48FC-40C3-91F5-D07FEB13ADF0}"/>
              </a:ext>
            </a:extLst>
          </p:cNvPr>
          <p:cNvSpPr>
            <a:spLocks noGrp="1"/>
          </p:cNvSpPr>
          <p:nvPr>
            <p:ph type="ctrTitle"/>
          </p:nvPr>
        </p:nvSpPr>
        <p:spPr>
          <a:xfrm>
            <a:off x="685800" y="1634250"/>
            <a:ext cx="7772400" cy="1470025"/>
          </a:xfrm>
        </p:spPr>
        <p:txBody>
          <a:bodyPr/>
          <a:lstStyle/>
          <a:p>
            <a:r>
              <a:rPr lang="en-GB" dirty="0">
                <a:latin typeface="Arial" panose="020B0604020202020204" pitchFamily="34" charset="0"/>
                <a:cs typeface="Arial" panose="020B0604020202020204" pitchFamily="34" charset="0"/>
              </a:rPr>
              <a:t>CFSe for Special School</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Settings and Colleges</a:t>
            </a:r>
          </a:p>
        </p:txBody>
      </p:sp>
      <p:pic>
        <p:nvPicPr>
          <p:cNvPr id="7" name="Picture 6" descr="A picture containing drawing&#10;&#10;Description automatically generated">
            <a:extLst>
              <a:ext uri="{FF2B5EF4-FFF2-40B4-BE49-F238E27FC236}">
                <a16:creationId xmlns:a16="http://schemas.microsoft.com/office/drawing/2014/main" id="{56414519-1C58-42E4-B6D8-7F29B5168B67}"/>
              </a:ext>
            </a:extLst>
          </p:cNvPr>
          <p:cNvPicPr>
            <a:picLocks noChangeAspect="1"/>
          </p:cNvPicPr>
          <p:nvPr/>
        </p:nvPicPr>
        <p:blipFill>
          <a:blip r:embed="rId5"/>
          <a:stretch>
            <a:fillRect/>
          </a:stretch>
        </p:blipFill>
        <p:spPr>
          <a:xfrm>
            <a:off x="1392930" y="3580676"/>
            <a:ext cx="6358141" cy="2179324"/>
          </a:xfrm>
          <a:prstGeom prst="rect">
            <a:avLst/>
          </a:prstGeom>
        </p:spPr>
      </p:pic>
      <p:sp>
        <p:nvSpPr>
          <p:cNvPr id="9" name="Slide Number Placeholder 3">
            <a:extLst>
              <a:ext uri="{FF2B5EF4-FFF2-40B4-BE49-F238E27FC236}">
                <a16:creationId xmlns:a16="http://schemas.microsoft.com/office/drawing/2014/main" id="{B12A6B5A-843C-48DE-8BB3-A600A071693A}"/>
              </a:ext>
            </a:extLst>
          </p:cNvPr>
          <p:cNvSpPr>
            <a:spLocks noGrp="1"/>
          </p:cNvSpPr>
          <p:nvPr>
            <p:ph type="sldNum" sz="quarter" idx="12"/>
          </p:nvPr>
        </p:nvSpPr>
        <p:spPr>
          <a:xfrm>
            <a:off x="65532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4D71E1-CBB6-9944-9FBC-4C69C169FCA3}" type="slidenum">
              <a:rPr kumimoji="0" lang="en-US" sz="1800" b="0" i="0" u="none" strike="noStrike" kern="1200" cap="none" spc="0" normalizeH="0" baseline="0" noProof="0" smtClean="0">
                <a:ln>
                  <a:noFill/>
                </a:ln>
                <a:solidFill>
                  <a:prstClr val="black">
                    <a:tint val="75000"/>
                  </a:prstClr>
                </a:solidFill>
                <a:effectLst/>
                <a:uLnTx/>
                <a:uFillTx/>
                <a:latin typeface="Gotham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dirty="0">
              <a:ln>
                <a:noFill/>
              </a:ln>
              <a:solidFill>
                <a:prstClr val="black">
                  <a:tint val="75000"/>
                </a:prstClr>
              </a:solidFill>
              <a:effectLst/>
              <a:uLnTx/>
              <a:uFillTx/>
              <a:latin typeface="Gotham Light"/>
              <a:ea typeface="+mn-ea"/>
              <a:cs typeface="+mn-cs"/>
            </a:endParaRPr>
          </a:p>
        </p:txBody>
      </p:sp>
      <p:pic>
        <p:nvPicPr>
          <p:cNvPr id="15" name="media special slide1">
            <a:hlinkClick r:id="" action="ppaction://media"/>
            <a:extLst>
              <a:ext uri="{FF2B5EF4-FFF2-40B4-BE49-F238E27FC236}">
                <a16:creationId xmlns:a16="http://schemas.microsoft.com/office/drawing/2014/main" id="{97FB24B8-9C0F-4730-838C-1D07FEED68A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80000" y="5760000"/>
            <a:ext cx="612000" cy="612000"/>
          </a:xfrm>
          <a:prstGeom prst="rect">
            <a:avLst/>
          </a:prstGeom>
        </p:spPr>
      </p:pic>
    </p:spTree>
    <p:custDataLst>
      <p:tags r:id="rId1"/>
    </p:custDataLst>
    <p:extLst>
      <p:ext uri="{BB962C8B-B14F-4D97-AF65-F5344CB8AC3E}">
        <p14:creationId xmlns:p14="http://schemas.microsoft.com/office/powerpoint/2010/main" val="370908269"/>
      </p:ext>
    </p:extLst>
  </p:cSld>
  <p:clrMapOvr>
    <a:masterClrMapping/>
  </p:clrMapOvr>
  <mc:AlternateContent xmlns:mc="http://schemas.openxmlformats.org/markup-compatibility/2006" xmlns:p14="http://schemas.microsoft.com/office/powerpoint/2010/main">
    <mc:Choice Requires="p14">
      <p:transition spd="slow" p14:dur="2000" advTm="28846"/>
    </mc:Choice>
    <mc:Fallback xmlns="">
      <p:transition spd="slow" advTm="28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75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CD905-57D7-4FB0-A194-DBE8FC9B5814}"/>
              </a:ext>
            </a:extLst>
          </p:cNvPr>
          <p:cNvSpPr>
            <a:spLocks noGrp="1"/>
          </p:cNvSpPr>
          <p:nvPr>
            <p:ph type="title"/>
          </p:nvPr>
        </p:nvSpPr>
        <p:spPr>
          <a:xfrm>
            <a:off x="457200" y="1080000"/>
            <a:ext cx="8229600" cy="1080000"/>
          </a:xfrm>
        </p:spPr>
        <p:txBody>
          <a:bodyPr wrap="square" anchor="ctr">
            <a:normAutofit/>
          </a:bodyPr>
          <a:lstStyle/>
          <a:p>
            <a:r>
              <a:rPr lang="en-GB" sz="3200" b="1" dirty="0">
                <a:latin typeface="Arial" panose="020B0604020202020204" pitchFamily="34" charset="0"/>
                <a:cs typeface="Arial" panose="020B0604020202020204" pitchFamily="34" charset="0"/>
              </a:rPr>
              <a:t>Additional information</a:t>
            </a:r>
          </a:p>
        </p:txBody>
      </p:sp>
      <p:graphicFrame>
        <p:nvGraphicFramePr>
          <p:cNvPr id="6" name="Content Placeholder 2">
            <a:extLst>
              <a:ext uri="{FF2B5EF4-FFF2-40B4-BE49-F238E27FC236}">
                <a16:creationId xmlns:a16="http://schemas.microsoft.com/office/drawing/2014/main" id="{CD133C25-EFB8-4CDC-A083-315BC0C42618}"/>
              </a:ext>
            </a:extLst>
          </p:cNvPr>
          <p:cNvGraphicFramePr>
            <a:graphicFrameLocks noGrp="1"/>
          </p:cNvGraphicFramePr>
          <p:nvPr>
            <p:ph idx="1"/>
            <p:extLst>
              <p:ext uri="{D42A27DB-BD31-4B8C-83A1-F6EECF244321}">
                <p14:modId xmlns:p14="http://schemas.microsoft.com/office/powerpoint/2010/main" val="406853904"/>
              </p:ext>
            </p:extLst>
          </p:nvPr>
        </p:nvGraphicFramePr>
        <p:xfrm>
          <a:off x="457200" y="1980000"/>
          <a:ext cx="8229600" cy="32117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Slide Number Placeholder 3">
            <a:extLst>
              <a:ext uri="{FF2B5EF4-FFF2-40B4-BE49-F238E27FC236}">
                <a16:creationId xmlns:a16="http://schemas.microsoft.com/office/drawing/2014/main" id="{69434F89-E540-4444-B24C-5AFD0F8F8DDF}"/>
              </a:ext>
            </a:extLst>
          </p:cNvPr>
          <p:cNvSpPr>
            <a:spLocks noGrp="1"/>
          </p:cNvSpPr>
          <p:nvPr>
            <p:ph type="sldNum" sz="quarter" idx="12"/>
          </p:nvPr>
        </p:nvSpPr>
        <p:spPr>
          <a:xfrm>
            <a:off x="65532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4D71E1-CBB6-9944-9FBC-4C69C169FCA3}" type="slidenum">
              <a:rPr kumimoji="0" lang="en-US" sz="1800" b="0" i="0" u="none" strike="noStrike" kern="1200" cap="none" spc="0" normalizeH="0" baseline="0" noProof="0" smtClean="0">
                <a:ln>
                  <a:noFill/>
                </a:ln>
                <a:solidFill>
                  <a:prstClr val="black">
                    <a:tint val="75000"/>
                  </a:prstClr>
                </a:solidFill>
                <a:effectLst/>
                <a:uLnTx/>
                <a:uFillTx/>
                <a:latin typeface="Gotham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prstClr val="black">
                  <a:tint val="75000"/>
                </a:prstClr>
              </a:solidFill>
              <a:effectLst/>
              <a:uLnTx/>
              <a:uFillTx/>
              <a:latin typeface="Gotham Light"/>
              <a:ea typeface="+mn-ea"/>
              <a:cs typeface="+mn-cs"/>
            </a:endParaRPr>
          </a:p>
        </p:txBody>
      </p:sp>
      <p:pic>
        <p:nvPicPr>
          <p:cNvPr id="7" name="media special slide10">
            <a:hlinkClick r:id="" action="ppaction://media"/>
            <a:extLst>
              <a:ext uri="{FF2B5EF4-FFF2-40B4-BE49-F238E27FC236}">
                <a16:creationId xmlns:a16="http://schemas.microsoft.com/office/drawing/2014/main" id="{33D0A9B6-9B07-444A-964F-64791DCFD6B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280000" y="5760000"/>
            <a:ext cx="612000" cy="612000"/>
          </a:xfrm>
          <a:prstGeom prst="rect">
            <a:avLst/>
          </a:prstGeom>
        </p:spPr>
      </p:pic>
    </p:spTree>
    <p:custDataLst>
      <p:tags r:id="rId1"/>
    </p:custDataLst>
    <p:extLst>
      <p:ext uri="{BB962C8B-B14F-4D97-AF65-F5344CB8AC3E}">
        <p14:creationId xmlns:p14="http://schemas.microsoft.com/office/powerpoint/2010/main" val="2235312120"/>
      </p:ext>
    </p:extLst>
  </p:cSld>
  <p:clrMapOvr>
    <a:masterClrMapping/>
  </p:clrMapOvr>
  <mc:AlternateContent xmlns:mc="http://schemas.openxmlformats.org/markup-compatibility/2006" xmlns:p14="http://schemas.microsoft.com/office/powerpoint/2010/main">
    <mc:Choice Requires="p14">
      <p:transition spd="slow" p14:dur="2000" advTm="49383"/>
    </mc:Choice>
    <mc:Fallback xmlns="">
      <p:transition spd="slow" advTm="49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259" fill="hold"/>
                                        <p:tgtEl>
                                          <p:spTgt spid="7"/>
                                        </p:tgtEl>
                                      </p:cBhvr>
                                    </p:cmd>
                                  </p:childTnLst>
                                </p:cTn>
                              </p:par>
                              <p:par>
                                <p:cTn id="7" presetID="2" presetClass="entr" presetSubtype="8" fill="hold" grpId="0" nodeType="withEffect">
                                  <p:stCondLst>
                                    <p:cond delay="550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0-#ppt_w/2"/>
                                          </p:val>
                                        </p:tav>
                                        <p:tav tm="100000">
                                          <p:val>
                                            <p:strVal val="#ppt_x"/>
                                          </p:val>
                                        </p:tav>
                                      </p:tavLst>
                                    </p:anim>
                                    <p:anim calcmode="lin" valueType="num">
                                      <p:cBhvr additive="base">
                                        <p:cTn id="1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Graphic spid="6"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48FB6-B65B-4C2D-AB91-8A817049BC8F}"/>
              </a:ext>
            </a:extLst>
          </p:cNvPr>
          <p:cNvSpPr>
            <a:spLocks noGrp="1"/>
          </p:cNvSpPr>
          <p:nvPr>
            <p:ph type="title"/>
          </p:nvPr>
        </p:nvSpPr>
        <p:spPr>
          <a:xfrm>
            <a:off x="457200" y="1080000"/>
            <a:ext cx="8229600" cy="1080000"/>
          </a:xfrm>
        </p:spPr>
        <p:txBody>
          <a:bodyPr/>
          <a:lstStyle/>
          <a:p>
            <a:r>
              <a:rPr lang="en-GB" sz="3200" b="1" dirty="0">
                <a:latin typeface="Arial" panose="020B0604020202020204" pitchFamily="34" charset="0"/>
                <a:cs typeface="Arial" panose="020B0604020202020204" pitchFamily="34" charset="0"/>
              </a:rPr>
              <a:t>Recent changes!</a:t>
            </a:r>
          </a:p>
        </p:txBody>
      </p:sp>
      <p:sp>
        <p:nvSpPr>
          <p:cNvPr id="3" name="Content Placeholder 2">
            <a:extLst>
              <a:ext uri="{FF2B5EF4-FFF2-40B4-BE49-F238E27FC236}">
                <a16:creationId xmlns:a16="http://schemas.microsoft.com/office/drawing/2014/main" id="{AC2DA12D-BE1F-45D8-A01E-B6548C72560B}"/>
              </a:ext>
            </a:extLst>
          </p:cNvPr>
          <p:cNvSpPr>
            <a:spLocks noGrp="1"/>
          </p:cNvSpPr>
          <p:nvPr>
            <p:ph idx="1"/>
          </p:nvPr>
        </p:nvSpPr>
        <p:spPr>
          <a:xfrm>
            <a:off x="432000" y="2160000"/>
            <a:ext cx="8280000" cy="4317180"/>
          </a:xfrm>
        </p:spPr>
        <p:txBody>
          <a:bodyPr/>
          <a:lstStyle/>
          <a:p>
            <a:r>
              <a:rPr lang="en-GB" sz="2600" dirty="0">
                <a:solidFill>
                  <a:srgbClr val="7030A0"/>
                </a:solidFill>
                <a:latin typeface="Arial" panose="020B0604020202020204" pitchFamily="34" charset="0"/>
                <a:cs typeface="Arial" panose="020B0604020202020204" pitchFamily="34" charset="0"/>
              </a:rPr>
              <a:t>Teachers completing CFSe award no longer need to complete the Level 3 Award.</a:t>
            </a:r>
          </a:p>
          <a:p>
            <a:r>
              <a:rPr lang="en-GB" sz="2600" dirty="0">
                <a:latin typeface="Arial" panose="020B0604020202020204" pitchFamily="34" charset="0"/>
                <a:cs typeface="Arial" panose="020B0604020202020204" pitchFamily="34" charset="0"/>
              </a:rPr>
              <a:t>They will be asked to complete a set of knowledge quizzes before starting the CFSe Cascade. </a:t>
            </a:r>
          </a:p>
          <a:p>
            <a:r>
              <a:rPr lang="en-US" sz="2600" dirty="0">
                <a:solidFill>
                  <a:srgbClr val="7030A0"/>
                </a:solidFill>
                <a:latin typeface="Arial" panose="020B0604020202020204" pitchFamily="34" charset="0"/>
                <a:cs typeface="Arial" panose="020B0604020202020204" pitchFamily="34" charset="0"/>
              </a:rPr>
              <a:t>Information about e-opportunities can be found at: </a:t>
            </a:r>
            <a:r>
              <a:rPr lang="en-US" sz="2600" dirty="0">
                <a:solidFill>
                  <a:srgbClr val="7030A0"/>
                </a:solidFill>
                <a:latin typeface="Arial" panose="020B0604020202020204" pitchFamily="34" charset="0"/>
                <a:cs typeface="Arial" panose="020B0604020202020204" pitchFamily="34" charset="0"/>
                <a:hlinkClick r:id="rId5"/>
              </a:rPr>
              <a:t>https://www.elklan.co.uk/information/practitioners/e-learning-opportunities</a:t>
            </a:r>
            <a:r>
              <a:rPr lang="en-US" sz="2600" dirty="0">
                <a:solidFill>
                  <a:srgbClr val="7030A0"/>
                </a:solidFill>
                <a:latin typeface="Arial" panose="020B0604020202020204" pitchFamily="34" charset="0"/>
                <a:cs typeface="Arial" panose="020B0604020202020204" pitchFamily="34" charset="0"/>
              </a:rPr>
              <a:t>  </a:t>
            </a:r>
          </a:p>
          <a:p>
            <a:endParaRPr lang="en-GB" sz="28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70F28C6-C3E8-4C66-AFED-D06824EB33E9}"/>
              </a:ext>
            </a:extLst>
          </p:cNvPr>
          <p:cNvSpPr>
            <a:spLocks noGrp="1"/>
          </p:cNvSpPr>
          <p:nvPr>
            <p:ph type="sldNum" sz="quarter" idx="12"/>
          </p:nvPr>
        </p:nvSpPr>
        <p:spPr/>
        <p:txBody>
          <a:bodyPr/>
          <a:lstStyle/>
          <a:p>
            <a:pPr>
              <a:defRPr/>
            </a:pPr>
            <a:fld id="{C24D71E1-CBB6-9944-9FBC-4C69C169FCA3}" type="slidenum">
              <a:rPr lang="en-US" smtClean="0"/>
              <a:pPr>
                <a:defRPr/>
              </a:pPr>
              <a:t>11</a:t>
            </a:fld>
            <a:endParaRPr lang="en-US" dirty="0"/>
          </a:p>
        </p:txBody>
      </p:sp>
      <p:pic>
        <p:nvPicPr>
          <p:cNvPr id="6" name="media special slide11">
            <a:hlinkClick r:id="" action="ppaction://media"/>
            <a:extLst>
              <a:ext uri="{FF2B5EF4-FFF2-40B4-BE49-F238E27FC236}">
                <a16:creationId xmlns:a16="http://schemas.microsoft.com/office/drawing/2014/main" id="{AA709AB7-B6E7-4C6B-BC7C-44B5EF658E5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80000" y="5760000"/>
            <a:ext cx="612000" cy="612000"/>
          </a:xfrm>
          <a:prstGeom prst="rect">
            <a:avLst/>
          </a:prstGeom>
        </p:spPr>
      </p:pic>
    </p:spTree>
    <p:custDataLst>
      <p:tags r:id="rId1"/>
    </p:custDataLst>
    <p:extLst>
      <p:ext uri="{BB962C8B-B14F-4D97-AF65-F5344CB8AC3E}">
        <p14:creationId xmlns:p14="http://schemas.microsoft.com/office/powerpoint/2010/main" val="1988606653"/>
      </p:ext>
    </p:extLst>
  </p:cSld>
  <p:clrMapOvr>
    <a:masterClrMapping/>
  </p:clrMapOvr>
  <mc:AlternateContent xmlns:mc="http://schemas.openxmlformats.org/markup-compatibility/2006" xmlns:p14="http://schemas.microsoft.com/office/powerpoint/2010/main">
    <mc:Choice Requires="p14">
      <p:transition spd="slow" p14:dur="2000" advTm="56231"/>
    </mc:Choice>
    <mc:Fallback xmlns="">
      <p:transition spd="slow" advTm="56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132" fill="hold"/>
                                        <p:tgtEl>
                                          <p:spTgt spid="6"/>
                                        </p:tgtEl>
                                      </p:cBhvr>
                                    </p:cmd>
                                  </p:childTnLst>
                                </p:cTn>
                              </p:par>
                              <p:par>
                                <p:cTn id="7" presetID="2" presetClass="entr" presetSubtype="8" fill="hold" grpId="0" nodeType="withEffect">
                                  <p:stCondLst>
                                    <p:cond delay="450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additive="base">
                                        <p:cTn id="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3">
                                            <p:txEl>
                                              <p:pRg st="0" end="0"/>
                                            </p:txEl>
                                          </p:spTgt>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185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350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2A052-A2B1-483A-8713-3F5BB0D9CC3C}"/>
              </a:ext>
            </a:extLst>
          </p:cNvPr>
          <p:cNvSpPr>
            <a:spLocks noGrp="1"/>
          </p:cNvSpPr>
          <p:nvPr>
            <p:ph type="title"/>
          </p:nvPr>
        </p:nvSpPr>
        <p:spPr>
          <a:xfrm>
            <a:off x="457200" y="1080000"/>
            <a:ext cx="8229600" cy="1080000"/>
          </a:xfrm>
        </p:spPr>
        <p:txBody>
          <a:bodyPr/>
          <a:lstStyle/>
          <a:p>
            <a:r>
              <a:rPr lang="en-GB" sz="3200" b="1" dirty="0">
                <a:latin typeface="Arial" panose="020B0604020202020204" pitchFamily="34" charset="0"/>
                <a:cs typeface="Arial" panose="020B0604020202020204" pitchFamily="34" charset="0"/>
              </a:rPr>
              <a:t>What is the time commitment for LCPs?</a:t>
            </a:r>
          </a:p>
        </p:txBody>
      </p:sp>
      <p:sp>
        <p:nvSpPr>
          <p:cNvPr id="3" name="Content Placeholder 2">
            <a:extLst>
              <a:ext uri="{FF2B5EF4-FFF2-40B4-BE49-F238E27FC236}">
                <a16:creationId xmlns:a16="http://schemas.microsoft.com/office/drawing/2014/main" id="{90800EB3-E3EA-413A-9ADC-F5D7A07B250D}"/>
              </a:ext>
            </a:extLst>
          </p:cNvPr>
          <p:cNvSpPr>
            <a:spLocks noGrp="1"/>
          </p:cNvSpPr>
          <p:nvPr>
            <p:ph idx="1"/>
          </p:nvPr>
        </p:nvSpPr>
        <p:spPr>
          <a:xfrm>
            <a:off x="432000" y="2160000"/>
            <a:ext cx="8280000" cy="3711457"/>
          </a:xfrm>
        </p:spPr>
        <p:txBody>
          <a:bodyPr/>
          <a:lstStyle/>
          <a:p>
            <a:r>
              <a:rPr lang="en-US" sz="2800" dirty="0">
                <a:solidFill>
                  <a:srgbClr val="7030A0"/>
                </a:solidFill>
                <a:latin typeface="Arial" panose="020B0604020202020204" pitchFamily="34" charset="0"/>
                <a:cs typeface="Arial" panose="020B0604020202020204" pitchFamily="34" charset="0"/>
              </a:rPr>
              <a:t>5 x 1-hour staff training sessions to the whole staff team</a:t>
            </a:r>
          </a:p>
          <a:p>
            <a:r>
              <a:rPr lang="en-US" sz="2800" dirty="0">
                <a:latin typeface="Arial" panose="020B0604020202020204" pitchFamily="34" charset="0"/>
                <a:cs typeface="Arial" panose="020B0604020202020204" pitchFamily="34" charset="0"/>
              </a:rPr>
              <a:t>4 x seminars with the Elkan tutor lasting approx. 1-2 hours depending on the number of settings involved</a:t>
            </a:r>
          </a:p>
          <a:p>
            <a:r>
              <a:rPr lang="en-US" sz="2800" dirty="0">
                <a:solidFill>
                  <a:srgbClr val="7030A0"/>
                </a:solidFill>
                <a:latin typeface="Arial" panose="020B0604020202020204" pitchFamily="34" charset="0"/>
                <a:cs typeface="Arial" panose="020B0604020202020204" pitchFamily="34" charset="0"/>
              </a:rPr>
              <a:t>Approximately 15 hours to write up the Level 4 Learning Log.</a:t>
            </a:r>
            <a:r>
              <a:rPr lang="en-US" sz="2800" dirty="0">
                <a:solidFill>
                  <a:srgbClr val="FFC000"/>
                </a:solidFill>
                <a:latin typeface="Calibri" panose="020F0502020204030204" pitchFamily="34" charset="0"/>
                <a:cs typeface="Calibri" panose="020F0502020204030204" pitchFamily="34" charset="0"/>
              </a:rPr>
              <a:t> </a:t>
            </a:r>
            <a:endParaRPr lang="en-GB" sz="2800" dirty="0"/>
          </a:p>
        </p:txBody>
      </p:sp>
      <p:sp>
        <p:nvSpPr>
          <p:cNvPr id="7" name="Slide Number Placeholder 3">
            <a:extLst>
              <a:ext uri="{FF2B5EF4-FFF2-40B4-BE49-F238E27FC236}">
                <a16:creationId xmlns:a16="http://schemas.microsoft.com/office/drawing/2014/main" id="{535B0153-5DD8-485D-B02D-417E0BB3902C}"/>
              </a:ext>
            </a:extLst>
          </p:cNvPr>
          <p:cNvSpPr>
            <a:spLocks noGrp="1"/>
          </p:cNvSpPr>
          <p:nvPr>
            <p:ph type="sldNum" sz="quarter" idx="12"/>
          </p:nvPr>
        </p:nvSpPr>
        <p:spPr>
          <a:xfrm>
            <a:off x="65532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4D71E1-CBB6-9944-9FBC-4C69C169FCA3}" type="slidenum">
              <a:rPr kumimoji="0" lang="en-US" sz="1800" b="0" i="0" u="none" strike="noStrike" kern="1200" cap="none" spc="0" normalizeH="0" baseline="0" noProof="0" smtClean="0">
                <a:ln>
                  <a:noFill/>
                </a:ln>
                <a:solidFill>
                  <a:prstClr val="black">
                    <a:tint val="75000"/>
                  </a:prstClr>
                </a:solidFill>
                <a:effectLst/>
                <a:uLnTx/>
                <a:uFillTx/>
                <a:latin typeface="Gotham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prstClr val="black">
                  <a:tint val="75000"/>
                </a:prstClr>
              </a:solidFill>
              <a:effectLst/>
              <a:uLnTx/>
              <a:uFillTx/>
              <a:latin typeface="Gotham Light"/>
              <a:ea typeface="+mn-ea"/>
              <a:cs typeface="+mn-cs"/>
            </a:endParaRPr>
          </a:p>
        </p:txBody>
      </p:sp>
      <p:pic>
        <p:nvPicPr>
          <p:cNvPr id="6" name="media special slide12">
            <a:hlinkClick r:id="" action="ppaction://media"/>
            <a:extLst>
              <a:ext uri="{FF2B5EF4-FFF2-40B4-BE49-F238E27FC236}">
                <a16:creationId xmlns:a16="http://schemas.microsoft.com/office/drawing/2014/main" id="{22025893-C4A4-4AC1-9531-E2C16DDD284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280000" y="5760000"/>
            <a:ext cx="612000" cy="612000"/>
          </a:xfrm>
          <a:prstGeom prst="rect">
            <a:avLst/>
          </a:prstGeom>
        </p:spPr>
      </p:pic>
    </p:spTree>
    <p:custDataLst>
      <p:tags r:id="rId1"/>
    </p:custDataLst>
    <p:extLst>
      <p:ext uri="{BB962C8B-B14F-4D97-AF65-F5344CB8AC3E}">
        <p14:creationId xmlns:p14="http://schemas.microsoft.com/office/powerpoint/2010/main" val="803489520"/>
      </p:ext>
    </p:extLst>
  </p:cSld>
  <p:clrMapOvr>
    <a:masterClrMapping/>
  </p:clrMapOvr>
  <mc:AlternateContent xmlns:mc="http://schemas.openxmlformats.org/markup-compatibility/2006" xmlns:p14="http://schemas.microsoft.com/office/powerpoint/2010/main">
    <mc:Choice Requires="p14">
      <p:transition spd="slow" p14:dur="2000" advTm="49153"/>
    </mc:Choice>
    <mc:Fallback xmlns="">
      <p:transition spd="slow" advTm="49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096" fill="hold"/>
                                        <p:tgtEl>
                                          <p:spTgt spid="6"/>
                                        </p:tgtEl>
                                      </p:cBhvr>
                                    </p:cmd>
                                  </p:childTnLst>
                                </p:cTn>
                              </p:par>
                              <p:par>
                                <p:cTn id="7" presetID="2" presetClass="entr" presetSubtype="8" fill="hold" grpId="0" nodeType="withEffect">
                                  <p:stCondLst>
                                    <p:cond delay="1000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additive="base">
                                        <p:cTn id="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3">
                                            <p:txEl>
                                              <p:pRg st="0" end="0"/>
                                            </p:txEl>
                                          </p:spTgt>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180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375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C07D-6E32-434F-A63B-F768B5078FB8}"/>
              </a:ext>
            </a:extLst>
          </p:cNvPr>
          <p:cNvSpPr>
            <a:spLocks noGrp="1"/>
          </p:cNvSpPr>
          <p:nvPr>
            <p:ph type="title"/>
          </p:nvPr>
        </p:nvSpPr>
        <p:spPr>
          <a:xfrm>
            <a:off x="457200" y="1080000"/>
            <a:ext cx="8229600" cy="1080000"/>
          </a:xfrm>
        </p:spPr>
        <p:txBody>
          <a:bodyPr/>
          <a:lstStyle/>
          <a:p>
            <a:r>
              <a:rPr lang="en-GB" sz="3200" b="1" dirty="0" err="1">
                <a:latin typeface="Arial" panose="020B0604020202020204" pitchFamily="34" charset="0"/>
                <a:cs typeface="Arial" panose="020B0604020202020204" pitchFamily="34" charset="0"/>
              </a:rPr>
              <a:t>CFSe</a:t>
            </a:r>
            <a:r>
              <a:rPr lang="en-GB" sz="3200" b="1" dirty="0">
                <a:latin typeface="Arial" panose="020B0604020202020204" pitchFamily="34" charset="0"/>
                <a:cs typeface="Arial" panose="020B0604020202020204" pitchFamily="34" charset="0"/>
              </a:rPr>
              <a:t> - Benefits</a:t>
            </a:r>
          </a:p>
        </p:txBody>
      </p:sp>
      <p:sp>
        <p:nvSpPr>
          <p:cNvPr id="3" name="Content Placeholder 2">
            <a:extLst>
              <a:ext uri="{FF2B5EF4-FFF2-40B4-BE49-F238E27FC236}">
                <a16:creationId xmlns:a16="http://schemas.microsoft.com/office/drawing/2014/main" id="{867866DF-BAC8-45C8-83EE-F2C237F73B77}"/>
              </a:ext>
            </a:extLst>
          </p:cNvPr>
          <p:cNvSpPr>
            <a:spLocks noGrp="1"/>
          </p:cNvSpPr>
          <p:nvPr>
            <p:ph idx="1"/>
          </p:nvPr>
        </p:nvSpPr>
        <p:spPr>
          <a:xfrm>
            <a:off x="432000" y="2160000"/>
            <a:ext cx="8280000" cy="4322943"/>
          </a:xfrm>
        </p:spPr>
        <p:txBody>
          <a:bodyPr>
            <a:noAutofit/>
          </a:bodyPr>
          <a:lstStyle/>
          <a:p>
            <a:r>
              <a:rPr lang="en-GB" sz="2000" b="1" dirty="0">
                <a:solidFill>
                  <a:srgbClr val="7030A0"/>
                </a:solidFill>
                <a:latin typeface="Arial" panose="020B0604020202020204" pitchFamily="34" charset="0"/>
                <a:cs typeface="Arial" panose="020B0604020202020204" pitchFamily="34" charset="0"/>
              </a:rPr>
              <a:t>Level 4 trained staff</a:t>
            </a:r>
            <a:r>
              <a:rPr lang="en-GB" sz="2000" dirty="0">
                <a:solidFill>
                  <a:srgbClr val="FFC000"/>
                </a:solidFill>
                <a:latin typeface="Arial" panose="020B0604020202020204" pitchFamily="34" charset="0"/>
                <a:cs typeface="Arial" panose="020B0604020202020204" pitchFamily="34" charset="0"/>
              </a:rPr>
              <a:t> </a:t>
            </a:r>
            <a:r>
              <a:rPr lang="en-GB" sz="2000" dirty="0">
                <a:latin typeface="Arial" panose="020B0604020202020204" pitchFamily="34" charset="0"/>
                <a:cs typeface="Arial" panose="020B0604020202020204" pitchFamily="34" charset="0"/>
              </a:rPr>
              <a:t>(Lead Communication Practitioners) train and support all staff to understand and improve the communication skills of pupils.</a:t>
            </a:r>
          </a:p>
          <a:p>
            <a:r>
              <a:rPr lang="en-GB" sz="2000" b="1" dirty="0">
                <a:solidFill>
                  <a:srgbClr val="7030A0"/>
                </a:solidFill>
                <a:latin typeface="Arial" panose="020B0604020202020204" pitchFamily="34" charset="0"/>
                <a:cs typeface="Arial" panose="020B0604020202020204" pitchFamily="34" charset="0"/>
              </a:rPr>
              <a:t>All staff </a:t>
            </a:r>
            <a:r>
              <a:rPr lang="en-GB" sz="2000" dirty="0">
                <a:latin typeface="Arial" panose="020B0604020202020204" pitchFamily="34" charset="0"/>
                <a:cs typeface="Arial" panose="020B0604020202020204" pitchFamily="34" charset="0"/>
              </a:rPr>
              <a:t>gain significantly improved knowledge and confidence in SLCN.</a:t>
            </a:r>
          </a:p>
          <a:p>
            <a:r>
              <a:rPr lang="en-GB" sz="2000" b="1" dirty="0">
                <a:solidFill>
                  <a:srgbClr val="7030A0"/>
                </a:solidFill>
                <a:latin typeface="Arial" panose="020B0604020202020204" pitchFamily="34" charset="0"/>
                <a:cs typeface="Arial" panose="020B0604020202020204" pitchFamily="34" charset="0"/>
              </a:rPr>
              <a:t>Pupils </a:t>
            </a:r>
            <a:r>
              <a:rPr lang="en-GB" sz="2000" dirty="0">
                <a:latin typeface="Arial" panose="020B0604020202020204" pitchFamily="34" charset="0"/>
                <a:cs typeface="Arial" panose="020B0604020202020204" pitchFamily="34" charset="0"/>
              </a:rPr>
              <a:t>make statistically significant progress in receptive and expressive language.</a:t>
            </a:r>
          </a:p>
          <a:p>
            <a:r>
              <a:rPr lang="en-GB" sz="2000" b="1" dirty="0">
                <a:solidFill>
                  <a:srgbClr val="7030A0"/>
                </a:solidFill>
                <a:latin typeface="Arial" panose="020B0604020202020204" pitchFamily="34" charset="0"/>
                <a:cs typeface="Arial" panose="020B0604020202020204" pitchFamily="34" charset="0"/>
              </a:rPr>
              <a:t>Employers </a:t>
            </a:r>
            <a:r>
              <a:rPr lang="en-GB" sz="2000" dirty="0">
                <a:latin typeface="Arial" panose="020B0604020202020204" pitchFamily="34" charset="0"/>
                <a:cs typeface="Arial" panose="020B0604020202020204" pitchFamily="34" charset="0"/>
              </a:rPr>
              <a:t>state that communication skills are a high priority for the employability of school leavers, especially in the sections of industry requiring technical and manual skills.</a:t>
            </a:r>
          </a:p>
          <a:p>
            <a:r>
              <a:rPr lang="en-GB" sz="2000" b="1" dirty="0">
                <a:solidFill>
                  <a:srgbClr val="7030A0"/>
                </a:solidFill>
                <a:latin typeface="Arial" panose="020B0604020202020204" pitchFamily="34" charset="0"/>
                <a:cs typeface="Arial" panose="020B0604020202020204" pitchFamily="34" charset="0"/>
              </a:rPr>
              <a:t>The Setting </a:t>
            </a:r>
            <a:r>
              <a:rPr lang="en-GB" sz="2000" dirty="0">
                <a:latin typeface="Arial" panose="020B0604020202020204" pitchFamily="34" charset="0"/>
                <a:cs typeface="Arial" panose="020B0604020202020204" pitchFamily="34" charset="0"/>
              </a:rPr>
              <a:t>retains the capacity to renew and refresh training for its staff in the future.</a:t>
            </a:r>
          </a:p>
        </p:txBody>
      </p:sp>
      <p:sp>
        <p:nvSpPr>
          <p:cNvPr id="6" name="Slide Number Placeholder 3">
            <a:extLst>
              <a:ext uri="{FF2B5EF4-FFF2-40B4-BE49-F238E27FC236}">
                <a16:creationId xmlns:a16="http://schemas.microsoft.com/office/drawing/2014/main" id="{98C1FB67-237A-4808-B373-D1162B4DB32F}"/>
              </a:ext>
            </a:extLst>
          </p:cNvPr>
          <p:cNvSpPr>
            <a:spLocks noGrp="1"/>
          </p:cNvSpPr>
          <p:nvPr>
            <p:ph type="sldNum" sz="quarter" idx="12"/>
          </p:nvPr>
        </p:nvSpPr>
        <p:spPr>
          <a:xfrm>
            <a:off x="65532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4D71E1-CBB6-9944-9FBC-4C69C169FCA3}" type="slidenum">
              <a:rPr kumimoji="0" lang="en-US" sz="1800" b="0" i="0" u="none" strike="noStrike" kern="1200" cap="none" spc="0" normalizeH="0" baseline="0" noProof="0" smtClean="0">
                <a:ln>
                  <a:noFill/>
                </a:ln>
                <a:solidFill>
                  <a:prstClr val="black">
                    <a:tint val="75000"/>
                  </a:prstClr>
                </a:solidFill>
                <a:effectLst/>
                <a:uLnTx/>
                <a:uFillTx/>
                <a:latin typeface="Gotham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prstClr val="black">
                  <a:tint val="75000"/>
                </a:prstClr>
              </a:solidFill>
              <a:effectLst/>
              <a:uLnTx/>
              <a:uFillTx/>
              <a:latin typeface="Gotham Light"/>
              <a:ea typeface="+mn-ea"/>
              <a:cs typeface="+mn-cs"/>
            </a:endParaRPr>
          </a:p>
        </p:txBody>
      </p:sp>
      <p:pic>
        <p:nvPicPr>
          <p:cNvPr id="7" name="media special slide13">
            <a:hlinkClick r:id="" action="ppaction://media"/>
            <a:extLst>
              <a:ext uri="{FF2B5EF4-FFF2-40B4-BE49-F238E27FC236}">
                <a16:creationId xmlns:a16="http://schemas.microsoft.com/office/drawing/2014/main" id="{6D01D2FD-5D2C-44C7-8E92-63BDCCCFE3E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80000" y="5760000"/>
            <a:ext cx="612000" cy="612000"/>
          </a:xfrm>
          <a:prstGeom prst="rect">
            <a:avLst/>
          </a:prstGeom>
        </p:spPr>
      </p:pic>
    </p:spTree>
    <p:custDataLst>
      <p:tags r:id="rId1"/>
    </p:custDataLst>
    <p:extLst>
      <p:ext uri="{BB962C8B-B14F-4D97-AF65-F5344CB8AC3E}">
        <p14:creationId xmlns:p14="http://schemas.microsoft.com/office/powerpoint/2010/main" val="3009517939"/>
      </p:ext>
    </p:extLst>
  </p:cSld>
  <p:clrMapOvr>
    <a:masterClrMapping/>
  </p:clrMapOvr>
  <mc:AlternateContent xmlns:mc="http://schemas.openxmlformats.org/markup-compatibility/2006" xmlns:p14="http://schemas.microsoft.com/office/powerpoint/2010/main">
    <mc:Choice Requires="p14">
      <p:transition spd="slow" p14:dur="2000" advTm="75534"/>
    </mc:Choice>
    <mc:Fallback xmlns="">
      <p:transition spd="slow" advTm="7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497" fill="hold"/>
                                        <p:tgtEl>
                                          <p:spTgt spid="7"/>
                                        </p:tgtEl>
                                      </p:cBhvr>
                                    </p:cmd>
                                  </p:childTnLst>
                                </p:cTn>
                              </p:par>
                              <p:par>
                                <p:cTn id="7" presetID="2" presetClass="entr" presetSubtype="8" fill="hold" grpId="0" nodeType="withEffect">
                                  <p:stCondLst>
                                    <p:cond delay="600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additive="base">
                                        <p:cTn id="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3">
                                            <p:txEl>
                                              <p:pRg st="0" end="0"/>
                                            </p:txEl>
                                          </p:spTgt>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220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330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4950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6550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C07D-6E32-434F-A63B-F768B5078FB8}"/>
              </a:ext>
            </a:extLst>
          </p:cNvPr>
          <p:cNvSpPr>
            <a:spLocks noGrp="1"/>
          </p:cNvSpPr>
          <p:nvPr>
            <p:ph type="title"/>
          </p:nvPr>
        </p:nvSpPr>
        <p:spPr>
          <a:xfrm>
            <a:off x="457200" y="1080000"/>
            <a:ext cx="8229600" cy="1080000"/>
          </a:xfrm>
        </p:spPr>
        <p:txBody>
          <a:bodyPr/>
          <a:lstStyle/>
          <a:p>
            <a:r>
              <a:rPr lang="en-GB" sz="3200" b="1" dirty="0">
                <a:latin typeface="Arial" panose="020B0604020202020204" pitchFamily="34" charset="0"/>
                <a:cs typeface="Arial" panose="020B0604020202020204" pitchFamily="34" charset="0"/>
              </a:rPr>
              <a:t>CFSe - Benefits</a:t>
            </a:r>
          </a:p>
        </p:txBody>
      </p:sp>
      <p:sp>
        <p:nvSpPr>
          <p:cNvPr id="3" name="Content Placeholder 2">
            <a:extLst>
              <a:ext uri="{FF2B5EF4-FFF2-40B4-BE49-F238E27FC236}">
                <a16:creationId xmlns:a16="http://schemas.microsoft.com/office/drawing/2014/main" id="{867866DF-BAC8-45C8-83EE-F2C237F73B77}"/>
              </a:ext>
            </a:extLst>
          </p:cNvPr>
          <p:cNvSpPr>
            <a:spLocks noGrp="1"/>
          </p:cNvSpPr>
          <p:nvPr>
            <p:ph idx="1"/>
          </p:nvPr>
        </p:nvSpPr>
        <p:spPr>
          <a:xfrm>
            <a:off x="432000" y="2160000"/>
            <a:ext cx="8280000" cy="4554879"/>
          </a:xfrm>
        </p:spPr>
        <p:txBody>
          <a:bodyPr>
            <a:noAutofit/>
          </a:bodyPr>
          <a:lstStyle/>
          <a:p>
            <a:r>
              <a:rPr lang="en-GB" sz="2000" b="1" dirty="0">
                <a:solidFill>
                  <a:srgbClr val="7030A0"/>
                </a:solidFill>
                <a:latin typeface="Arial" panose="020B0604020202020204" pitchFamily="34" charset="0"/>
                <a:cs typeface="Arial" panose="020B0604020202020204" pitchFamily="34" charset="0"/>
              </a:rPr>
              <a:t>Quality First Teaching </a:t>
            </a:r>
            <a:r>
              <a:rPr lang="en-GB" sz="2000" dirty="0">
                <a:latin typeface="Arial" panose="020B0604020202020204" pitchFamily="34" charset="0"/>
                <a:cs typeface="Arial" panose="020B0604020202020204" pitchFamily="34" charset="0"/>
              </a:rPr>
              <a:t>is accelerated by enhanced question differentiation, interaction techniques and vocabulary planning which are taught on the CFSe programme</a:t>
            </a:r>
          </a:p>
          <a:p>
            <a:r>
              <a:rPr lang="en-GB" sz="2000" b="1" dirty="0">
                <a:solidFill>
                  <a:srgbClr val="7030A0"/>
                </a:solidFill>
                <a:latin typeface="Arial" panose="020B0604020202020204" pitchFamily="34" charset="0"/>
                <a:cs typeface="Arial" panose="020B0604020202020204" pitchFamily="34" charset="0"/>
              </a:rPr>
              <a:t>Unwanted behaviour </a:t>
            </a:r>
            <a:r>
              <a:rPr lang="en-GB" sz="2000" dirty="0">
                <a:latin typeface="Arial" panose="020B0604020202020204" pitchFamily="34" charset="0"/>
                <a:cs typeface="Arial" panose="020B0604020202020204" pitchFamily="34" charset="0"/>
              </a:rPr>
              <a:t>is strongly linked to poor communication skills which, in turn, are often identified in pupils of lower ability. Training in SLCN encourages early and effective management of behaviour by all staff and may reduce costly disciplinary procedures</a:t>
            </a:r>
          </a:p>
          <a:p>
            <a:r>
              <a:rPr lang="en-GB" sz="2000" b="1" dirty="0">
                <a:solidFill>
                  <a:srgbClr val="7030A0"/>
                </a:solidFill>
                <a:latin typeface="Arial" panose="020B0604020202020204" pitchFamily="34" charset="0"/>
                <a:cs typeface="Arial" panose="020B0604020202020204" pitchFamily="34" charset="0"/>
              </a:rPr>
              <a:t>Parents</a:t>
            </a:r>
            <a:r>
              <a:rPr lang="en-GB" sz="2000" dirty="0">
                <a:latin typeface="Arial" panose="020B0604020202020204" pitchFamily="34" charset="0"/>
                <a:cs typeface="Arial" panose="020B0604020202020204" pitchFamily="34" charset="0"/>
              </a:rPr>
              <a:t> can be informed by trained staff to understand their children’s communication difficulties and how the school is responding to these</a:t>
            </a:r>
          </a:p>
          <a:p>
            <a:r>
              <a:rPr lang="en-GB" sz="2000" b="1" dirty="0">
                <a:solidFill>
                  <a:srgbClr val="7030A0"/>
                </a:solidFill>
                <a:latin typeface="Arial" panose="020B0604020202020204" pitchFamily="34" charset="0"/>
                <a:cs typeface="Arial" panose="020B0604020202020204" pitchFamily="34" charset="0"/>
              </a:rPr>
              <a:t>Speech and Language Therapy </a:t>
            </a:r>
            <a:r>
              <a:rPr lang="en-GB" sz="2000" dirty="0">
                <a:latin typeface="Arial" panose="020B0604020202020204" pitchFamily="34" charset="0"/>
                <a:cs typeface="Arial" panose="020B0604020202020204" pitchFamily="34" charset="0"/>
              </a:rPr>
              <a:t>provision is greatly enhanced by collaboration between professionals and Elklan trained staff.</a:t>
            </a:r>
          </a:p>
        </p:txBody>
      </p:sp>
      <p:sp>
        <p:nvSpPr>
          <p:cNvPr id="5" name="Slide Number Placeholder 3">
            <a:extLst>
              <a:ext uri="{FF2B5EF4-FFF2-40B4-BE49-F238E27FC236}">
                <a16:creationId xmlns:a16="http://schemas.microsoft.com/office/drawing/2014/main" id="{6E504DC5-A932-4138-8001-C6C71B4D5A4D}"/>
              </a:ext>
            </a:extLst>
          </p:cNvPr>
          <p:cNvSpPr>
            <a:spLocks noGrp="1"/>
          </p:cNvSpPr>
          <p:nvPr>
            <p:ph type="sldNum" sz="quarter" idx="12"/>
          </p:nvPr>
        </p:nvSpPr>
        <p:spPr>
          <a:xfrm>
            <a:off x="65532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4D71E1-CBB6-9944-9FBC-4C69C169FCA3}" type="slidenum">
              <a:rPr kumimoji="0" lang="en-US" sz="1800" b="0" i="0" u="none" strike="noStrike" kern="1200" cap="none" spc="0" normalizeH="0" baseline="0" noProof="0" smtClean="0">
                <a:ln>
                  <a:noFill/>
                </a:ln>
                <a:solidFill>
                  <a:prstClr val="black">
                    <a:tint val="75000"/>
                  </a:prstClr>
                </a:solidFill>
                <a:effectLst/>
                <a:uLnTx/>
                <a:uFillTx/>
                <a:latin typeface="Gotham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prstClr val="black">
                  <a:tint val="75000"/>
                </a:prstClr>
              </a:solidFill>
              <a:effectLst/>
              <a:uLnTx/>
              <a:uFillTx/>
              <a:latin typeface="Gotham Light"/>
              <a:ea typeface="+mn-ea"/>
              <a:cs typeface="+mn-cs"/>
            </a:endParaRPr>
          </a:p>
        </p:txBody>
      </p:sp>
      <p:pic>
        <p:nvPicPr>
          <p:cNvPr id="16" name="media special slide14">
            <a:hlinkClick r:id="" action="ppaction://media"/>
            <a:extLst>
              <a:ext uri="{FF2B5EF4-FFF2-40B4-BE49-F238E27FC236}">
                <a16:creationId xmlns:a16="http://schemas.microsoft.com/office/drawing/2014/main" id="{FA4C982E-2434-44A0-B7DA-37B03F8964D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280000" y="5760000"/>
            <a:ext cx="612000" cy="612000"/>
          </a:xfrm>
          <a:prstGeom prst="rect">
            <a:avLst/>
          </a:prstGeom>
        </p:spPr>
      </p:pic>
    </p:spTree>
    <p:custDataLst>
      <p:tags r:id="rId1"/>
    </p:custDataLst>
    <p:extLst>
      <p:ext uri="{BB962C8B-B14F-4D97-AF65-F5344CB8AC3E}">
        <p14:creationId xmlns:p14="http://schemas.microsoft.com/office/powerpoint/2010/main" val="4207502222"/>
      </p:ext>
    </p:extLst>
  </p:cSld>
  <p:clrMapOvr>
    <a:masterClrMapping/>
  </p:clrMapOvr>
  <mc:AlternateContent xmlns:mc="http://schemas.openxmlformats.org/markup-compatibility/2006" xmlns:p14="http://schemas.microsoft.com/office/powerpoint/2010/main">
    <mc:Choice Requires="p14">
      <p:transition spd="slow" p14:dur="2000" advTm="78354"/>
    </mc:Choice>
    <mc:Fallback xmlns="">
      <p:transition spd="slow" advTm="78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261" fill="hold"/>
                                        <p:tgtEl>
                                          <p:spTgt spid="16"/>
                                        </p:tgtEl>
                                      </p:cBhvr>
                                    </p:cmd>
                                  </p:childTnLst>
                                </p:cTn>
                              </p:par>
                              <p:par>
                                <p:cTn id="7" presetID="2" presetClass="entr" presetSubtype="8" fill="hold" grpId="0" nodeType="withEffect">
                                  <p:stCondLst>
                                    <p:cond delay="350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additive="base">
                                        <p:cTn id="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3">
                                            <p:txEl>
                                              <p:pRg st="0" end="0"/>
                                            </p:txEl>
                                          </p:spTgt>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205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450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6100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16"/>
                </p:tgtEl>
              </p:cMediaNode>
            </p:audio>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9AC69-740A-4246-88B6-B74A5944018D}"/>
              </a:ext>
            </a:extLst>
          </p:cNvPr>
          <p:cNvSpPr>
            <a:spLocks noGrp="1"/>
          </p:cNvSpPr>
          <p:nvPr>
            <p:ph type="title"/>
          </p:nvPr>
        </p:nvSpPr>
        <p:spPr>
          <a:xfrm>
            <a:off x="457200" y="1080000"/>
            <a:ext cx="8229600" cy="1080000"/>
          </a:xfrm>
        </p:spPr>
        <p:txBody>
          <a:bodyPr/>
          <a:lstStyle/>
          <a:p>
            <a:r>
              <a:rPr lang="en-GB" sz="3200" b="1" dirty="0">
                <a:latin typeface="Arial" panose="020B0604020202020204" pitchFamily="34" charset="0"/>
                <a:cs typeface="Arial" panose="020B0604020202020204" pitchFamily="34" charset="0"/>
              </a:rPr>
              <a:t>How much does it cost?</a:t>
            </a:r>
          </a:p>
        </p:txBody>
      </p:sp>
      <p:sp>
        <p:nvSpPr>
          <p:cNvPr id="3" name="Content Placeholder 2">
            <a:extLst>
              <a:ext uri="{FF2B5EF4-FFF2-40B4-BE49-F238E27FC236}">
                <a16:creationId xmlns:a16="http://schemas.microsoft.com/office/drawing/2014/main" id="{28B11F9C-4645-4E1C-AE3E-31E49C99BEFC}"/>
              </a:ext>
            </a:extLst>
          </p:cNvPr>
          <p:cNvSpPr>
            <a:spLocks noGrp="1"/>
          </p:cNvSpPr>
          <p:nvPr>
            <p:ph idx="1"/>
          </p:nvPr>
        </p:nvSpPr>
        <p:spPr>
          <a:xfrm>
            <a:off x="432000" y="2160000"/>
            <a:ext cx="8280000" cy="4394447"/>
          </a:xfrm>
        </p:spPr>
        <p:txBody>
          <a:bodyPr/>
          <a:lstStyle/>
          <a:p>
            <a:r>
              <a:rPr lang="en-GB" sz="2400" dirty="0">
                <a:latin typeface="Arial" panose="020B0604020202020204" pitchFamily="34" charset="0"/>
                <a:cs typeface="Arial" panose="020B0604020202020204" pitchFamily="34" charset="0"/>
              </a:rPr>
              <a:t>It depends on whether you already employ an Elklan tutor who can take you through the training or if you buy the tutoring from Elklan directly</a:t>
            </a:r>
          </a:p>
          <a:p>
            <a:r>
              <a:rPr lang="en-GB" sz="2400" dirty="0">
                <a:solidFill>
                  <a:srgbClr val="7030A0"/>
                </a:solidFill>
                <a:latin typeface="Arial" panose="020B0604020202020204" pitchFamily="34" charset="0"/>
                <a:cs typeface="Arial" panose="020B0604020202020204" pitchFamily="34" charset="0"/>
              </a:rPr>
              <a:t>Prices will vary depending on individual school profiles. </a:t>
            </a:r>
            <a:r>
              <a:rPr lang="en-US" sz="2400" dirty="0">
                <a:solidFill>
                  <a:srgbClr val="7030A0"/>
                </a:solidFill>
                <a:latin typeface="Arial" panose="020B0604020202020204" pitchFamily="34" charset="0"/>
                <a:cs typeface="Arial" panose="020B0604020202020204" pitchFamily="34" charset="0"/>
              </a:rPr>
              <a:t>To request a quote please use our online CFSe enquiry form at https://www.elklan.co.uk/contact</a:t>
            </a:r>
            <a:endParaRPr lang="en-GB" sz="2400" dirty="0">
              <a:solidFill>
                <a:srgbClr val="7030A0"/>
              </a:solidFill>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If you are unsure about courses, numbers of staff to train or want to check details, please use the enquiry form and either Clare, Katie or Liz will get in touch. </a:t>
            </a:r>
          </a:p>
        </p:txBody>
      </p:sp>
      <p:sp>
        <p:nvSpPr>
          <p:cNvPr id="4" name="Slide Number Placeholder 3">
            <a:extLst>
              <a:ext uri="{FF2B5EF4-FFF2-40B4-BE49-F238E27FC236}">
                <a16:creationId xmlns:a16="http://schemas.microsoft.com/office/drawing/2014/main" id="{482FBD3A-24CE-41DB-8A7E-AC66E70BF6A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4D71E1-CBB6-9944-9FBC-4C69C169FCA3}" type="slidenum">
              <a:rPr kumimoji="0" lang="en-US" sz="1800" b="0" i="0" u="none" strike="noStrike" kern="1200" cap="none" spc="0" normalizeH="0" baseline="0" noProof="0" smtClean="0">
                <a:ln>
                  <a:noFill/>
                </a:ln>
                <a:solidFill>
                  <a:prstClr val="black">
                    <a:tint val="75000"/>
                  </a:prstClr>
                </a:solidFill>
                <a:effectLst/>
                <a:uLnTx/>
                <a:uFillTx/>
                <a:latin typeface="Gotham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prstClr val="black">
                  <a:tint val="75000"/>
                </a:prstClr>
              </a:solidFill>
              <a:effectLst/>
              <a:uLnTx/>
              <a:uFillTx/>
              <a:latin typeface="Gotham Light"/>
              <a:ea typeface="+mn-ea"/>
              <a:cs typeface="+mn-cs"/>
            </a:endParaRPr>
          </a:p>
        </p:txBody>
      </p:sp>
      <p:pic>
        <p:nvPicPr>
          <p:cNvPr id="15" name="media special slide15">
            <a:hlinkClick r:id="" action="ppaction://media"/>
            <a:extLst>
              <a:ext uri="{FF2B5EF4-FFF2-40B4-BE49-F238E27FC236}">
                <a16:creationId xmlns:a16="http://schemas.microsoft.com/office/drawing/2014/main" id="{9EEF2761-7810-4FFE-BAF9-2CA31B19421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280000" y="5760000"/>
            <a:ext cx="612000" cy="612000"/>
          </a:xfrm>
          <a:prstGeom prst="rect">
            <a:avLst/>
          </a:prstGeom>
        </p:spPr>
      </p:pic>
    </p:spTree>
    <p:custDataLst>
      <p:tags r:id="rId1"/>
    </p:custDataLst>
    <p:extLst>
      <p:ext uri="{BB962C8B-B14F-4D97-AF65-F5344CB8AC3E}">
        <p14:creationId xmlns:p14="http://schemas.microsoft.com/office/powerpoint/2010/main" val="1716413914"/>
      </p:ext>
    </p:extLst>
  </p:cSld>
  <p:clrMapOvr>
    <a:masterClrMapping/>
  </p:clrMapOvr>
  <mc:AlternateContent xmlns:mc="http://schemas.openxmlformats.org/markup-compatibility/2006" xmlns:p14="http://schemas.microsoft.com/office/powerpoint/2010/main">
    <mc:Choice Requires="p14">
      <p:transition spd="slow" p14:dur="2000" advTm="60503"/>
    </mc:Choice>
    <mc:Fallback xmlns="">
      <p:transition spd="slow" advTm="60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381" fill="hold"/>
                                        <p:tgtEl>
                                          <p:spTgt spid="15"/>
                                        </p:tgtEl>
                                      </p:cBhvr>
                                    </p:cmd>
                                  </p:childTnLst>
                                </p:cTn>
                              </p:par>
                              <p:par>
                                <p:cTn id="7" presetID="2" presetClass="entr" presetSubtype="8" fill="hold" grpId="0" nodeType="withEffect">
                                  <p:stCondLst>
                                    <p:cond delay="420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additive="base">
                                        <p:cTn id="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3">
                                            <p:txEl>
                                              <p:pRg st="0" end="0"/>
                                            </p:txEl>
                                          </p:spTgt>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180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398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15"/>
                </p:tgtEl>
              </p:cMediaNode>
            </p:audio>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BA3BA-9008-4211-8567-16D927EEB483}"/>
              </a:ext>
            </a:extLst>
          </p:cNvPr>
          <p:cNvSpPr>
            <a:spLocks noGrp="1"/>
          </p:cNvSpPr>
          <p:nvPr>
            <p:ph type="title"/>
          </p:nvPr>
        </p:nvSpPr>
        <p:spPr>
          <a:xfrm>
            <a:off x="457200" y="1080000"/>
            <a:ext cx="8229600" cy="1080000"/>
          </a:xfrm>
        </p:spPr>
        <p:txBody>
          <a:bodyPr/>
          <a:lstStyle/>
          <a:p>
            <a:r>
              <a:rPr lang="en-GB" sz="3200" b="1" dirty="0">
                <a:latin typeface="Arial" panose="020B0604020202020204" pitchFamily="34" charset="0"/>
                <a:cs typeface="Arial" panose="020B0604020202020204" pitchFamily="34" charset="0"/>
              </a:rPr>
              <a:t>Renewals</a:t>
            </a:r>
          </a:p>
        </p:txBody>
      </p:sp>
      <p:sp>
        <p:nvSpPr>
          <p:cNvPr id="3" name="Content Placeholder 2">
            <a:extLst>
              <a:ext uri="{FF2B5EF4-FFF2-40B4-BE49-F238E27FC236}">
                <a16:creationId xmlns:a16="http://schemas.microsoft.com/office/drawing/2014/main" id="{209E4E52-8CBE-4F91-9F09-B35C5E5EA65A}"/>
              </a:ext>
            </a:extLst>
          </p:cNvPr>
          <p:cNvSpPr>
            <a:spLocks noGrp="1"/>
          </p:cNvSpPr>
          <p:nvPr>
            <p:ph idx="1"/>
          </p:nvPr>
        </p:nvSpPr>
        <p:spPr>
          <a:xfrm>
            <a:off x="432000" y="2160000"/>
            <a:ext cx="8280000" cy="3711457"/>
          </a:xfrm>
        </p:spPr>
        <p:txBody>
          <a:bodyPr/>
          <a:lstStyle/>
          <a:p>
            <a:r>
              <a:rPr lang="en-GB" sz="2800" dirty="0">
                <a:solidFill>
                  <a:srgbClr val="7030A0"/>
                </a:solidFill>
                <a:latin typeface="Arial" panose="020B0604020202020204" pitchFamily="34" charset="0"/>
                <a:cs typeface="Arial" panose="020B0604020202020204" pitchFamily="34" charset="0"/>
              </a:rPr>
              <a:t>CFSe is valid for 3 years</a:t>
            </a:r>
          </a:p>
          <a:p>
            <a:r>
              <a:rPr lang="en-GB" sz="2800" dirty="0">
                <a:latin typeface="Arial" panose="020B0604020202020204" pitchFamily="34" charset="0"/>
                <a:cs typeface="Arial" panose="020B0604020202020204" pitchFamily="34" charset="0"/>
              </a:rPr>
              <a:t>A renewals policy is available on the CFSe tracker</a:t>
            </a:r>
          </a:p>
          <a:p>
            <a:r>
              <a:rPr lang="en-GB" sz="2800" dirty="0">
                <a:solidFill>
                  <a:srgbClr val="7030A0"/>
                </a:solidFill>
                <a:latin typeface="Arial" panose="020B0604020202020204" pitchFamily="34" charset="0"/>
                <a:cs typeface="Arial" panose="020B0604020202020204" pitchFamily="34" charset="0"/>
              </a:rPr>
              <a:t>This is light touch but robust</a:t>
            </a:r>
          </a:p>
          <a:p>
            <a:r>
              <a:rPr lang="en-GB" sz="2800" dirty="0">
                <a:latin typeface="Arial" panose="020B0604020202020204" pitchFamily="34" charset="0"/>
                <a:cs typeface="Arial" panose="020B0604020202020204" pitchFamily="34" charset="0"/>
              </a:rPr>
              <a:t>Elklan can provide a tutor to take schools through the process.</a:t>
            </a:r>
          </a:p>
          <a:p>
            <a:pPr marL="0" indent="0">
              <a:buNone/>
            </a:pPr>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B4206724-7EFD-4A7F-8DC0-5F060BA98F8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4D71E1-CBB6-9944-9FBC-4C69C169FCA3}" type="slidenum">
              <a:rPr kumimoji="0" lang="en-US" sz="1800" b="0" i="0" u="none" strike="noStrike" kern="1200" cap="none" spc="0" normalizeH="0" baseline="0" noProof="0" smtClean="0">
                <a:ln>
                  <a:noFill/>
                </a:ln>
                <a:solidFill>
                  <a:prstClr val="black">
                    <a:tint val="75000"/>
                  </a:prstClr>
                </a:solidFill>
                <a:effectLst/>
                <a:uLnTx/>
                <a:uFillTx/>
                <a:latin typeface="Gotham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prstClr val="black">
                  <a:tint val="75000"/>
                </a:prstClr>
              </a:solidFill>
              <a:effectLst/>
              <a:uLnTx/>
              <a:uFillTx/>
              <a:latin typeface="Gotham Light"/>
              <a:ea typeface="+mn-ea"/>
              <a:cs typeface="+mn-cs"/>
            </a:endParaRPr>
          </a:p>
        </p:txBody>
      </p:sp>
      <p:pic>
        <p:nvPicPr>
          <p:cNvPr id="15" name="media special slide16">
            <a:hlinkClick r:id="" action="ppaction://media"/>
            <a:extLst>
              <a:ext uri="{FF2B5EF4-FFF2-40B4-BE49-F238E27FC236}">
                <a16:creationId xmlns:a16="http://schemas.microsoft.com/office/drawing/2014/main" id="{F6057ED6-9C5A-448B-934B-93DF13D9B7A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280000" y="5760000"/>
            <a:ext cx="612000" cy="612000"/>
          </a:xfrm>
          <a:prstGeom prst="rect">
            <a:avLst/>
          </a:prstGeom>
        </p:spPr>
      </p:pic>
    </p:spTree>
    <p:custDataLst>
      <p:tags r:id="rId1"/>
    </p:custDataLst>
    <p:extLst>
      <p:ext uri="{BB962C8B-B14F-4D97-AF65-F5344CB8AC3E}">
        <p14:creationId xmlns:p14="http://schemas.microsoft.com/office/powerpoint/2010/main" val="1257718518"/>
      </p:ext>
    </p:extLst>
  </p:cSld>
  <p:clrMapOvr>
    <a:masterClrMapping/>
  </p:clrMapOvr>
  <mc:AlternateContent xmlns:mc="http://schemas.openxmlformats.org/markup-compatibility/2006" xmlns:p14="http://schemas.microsoft.com/office/powerpoint/2010/main">
    <mc:Choice Requires="p14">
      <p:transition spd="slow" p14:dur="2000" advTm="40211"/>
    </mc:Choice>
    <mc:Fallback xmlns="">
      <p:transition spd="slow" advTm="40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110" fill="hold"/>
                                        <p:tgtEl>
                                          <p:spTgt spid="15"/>
                                        </p:tgtEl>
                                      </p:cBhvr>
                                    </p:cmd>
                                  </p:childTnLst>
                                </p:cTn>
                              </p:par>
                              <p:par>
                                <p:cTn id="7" presetID="2" presetClass="entr" presetSubtype="8" fill="hold" grpId="0" nodeType="withEffect">
                                  <p:stCondLst>
                                    <p:cond delay="150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additive="base">
                                        <p:cTn id="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3">
                                            <p:txEl>
                                              <p:pRg st="0" end="0"/>
                                            </p:txEl>
                                          </p:spTgt>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101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70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3050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15"/>
                </p:tgtEl>
              </p:cMediaNode>
            </p:audio>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316F0-7715-4DEB-9C04-2FE54652B728}"/>
              </a:ext>
            </a:extLst>
          </p:cNvPr>
          <p:cNvSpPr>
            <a:spLocks noGrp="1"/>
          </p:cNvSpPr>
          <p:nvPr>
            <p:ph type="title"/>
          </p:nvPr>
        </p:nvSpPr>
        <p:spPr>
          <a:xfrm>
            <a:off x="457200" y="1080000"/>
            <a:ext cx="8229600" cy="1080000"/>
          </a:xfrm>
        </p:spPr>
        <p:txBody>
          <a:bodyPr wrap="square" anchor="ctr">
            <a:normAutofit/>
          </a:bodyPr>
          <a:lstStyle/>
          <a:p>
            <a:r>
              <a:rPr lang="en-GB" sz="3200" b="1" dirty="0">
                <a:latin typeface="Arial" panose="020B0604020202020204" pitchFamily="34" charset="0"/>
                <a:cs typeface="Arial" panose="020B0604020202020204" pitchFamily="34" charset="0"/>
              </a:rPr>
              <a:t>What do I do now?</a:t>
            </a:r>
          </a:p>
        </p:txBody>
      </p:sp>
      <p:graphicFrame>
        <p:nvGraphicFramePr>
          <p:cNvPr id="6" name="Content Placeholder 2">
            <a:extLst>
              <a:ext uri="{FF2B5EF4-FFF2-40B4-BE49-F238E27FC236}">
                <a16:creationId xmlns:a16="http://schemas.microsoft.com/office/drawing/2014/main" id="{7D65CAAB-D64A-4D4C-ADFF-B9D15B391EBB}"/>
              </a:ext>
            </a:extLst>
          </p:cNvPr>
          <p:cNvGraphicFramePr>
            <a:graphicFrameLocks noGrp="1"/>
          </p:cNvGraphicFramePr>
          <p:nvPr>
            <p:ph idx="1"/>
            <p:extLst>
              <p:ext uri="{D42A27DB-BD31-4B8C-83A1-F6EECF244321}">
                <p14:modId xmlns:p14="http://schemas.microsoft.com/office/powerpoint/2010/main" val="3647203494"/>
              </p:ext>
            </p:extLst>
          </p:nvPr>
        </p:nvGraphicFramePr>
        <p:xfrm>
          <a:off x="360000" y="1980000"/>
          <a:ext cx="8280000" cy="37114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Slide Number Placeholder 3">
            <a:extLst>
              <a:ext uri="{FF2B5EF4-FFF2-40B4-BE49-F238E27FC236}">
                <a16:creationId xmlns:a16="http://schemas.microsoft.com/office/drawing/2014/main" id="{E613AF4E-2CB1-49E8-8346-5CE5F5AA76DB}"/>
              </a:ext>
            </a:extLst>
          </p:cNvPr>
          <p:cNvSpPr>
            <a:spLocks noGrp="1"/>
          </p:cNvSpPr>
          <p:nvPr>
            <p:ph type="sldNum" sz="quarter" idx="12"/>
          </p:nvPr>
        </p:nvSpPr>
        <p:spPr>
          <a:xfrm>
            <a:off x="65532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4D71E1-CBB6-9944-9FBC-4C69C169FCA3}" type="slidenum">
              <a:rPr kumimoji="0" lang="en-US" sz="1800" b="0" i="0" u="none" strike="noStrike" kern="1200" cap="none" spc="0" normalizeH="0" baseline="0" noProof="0" smtClean="0">
                <a:ln>
                  <a:noFill/>
                </a:ln>
                <a:solidFill>
                  <a:prstClr val="black">
                    <a:tint val="75000"/>
                  </a:prstClr>
                </a:solidFill>
                <a:effectLst/>
                <a:uLnTx/>
                <a:uFillTx/>
                <a:latin typeface="Gotham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prstClr val="black">
                  <a:tint val="75000"/>
                </a:prstClr>
              </a:solidFill>
              <a:effectLst/>
              <a:uLnTx/>
              <a:uFillTx/>
              <a:latin typeface="Gotham Light"/>
              <a:ea typeface="+mn-ea"/>
              <a:cs typeface="+mn-cs"/>
            </a:endParaRPr>
          </a:p>
        </p:txBody>
      </p:sp>
      <p:pic>
        <p:nvPicPr>
          <p:cNvPr id="17" name="media special slide17">
            <a:hlinkClick r:id="" action="ppaction://media"/>
            <a:extLst>
              <a:ext uri="{FF2B5EF4-FFF2-40B4-BE49-F238E27FC236}">
                <a16:creationId xmlns:a16="http://schemas.microsoft.com/office/drawing/2014/main" id="{9EF95F20-1A34-44AF-900D-81C26BF4B82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280000" y="5760000"/>
            <a:ext cx="612000" cy="612000"/>
          </a:xfrm>
          <a:prstGeom prst="rect">
            <a:avLst/>
          </a:prstGeom>
        </p:spPr>
      </p:pic>
    </p:spTree>
    <p:custDataLst>
      <p:tags r:id="rId1"/>
    </p:custDataLst>
    <p:extLst>
      <p:ext uri="{BB962C8B-B14F-4D97-AF65-F5344CB8AC3E}">
        <p14:creationId xmlns:p14="http://schemas.microsoft.com/office/powerpoint/2010/main" val="3240044204"/>
      </p:ext>
    </p:extLst>
  </p:cSld>
  <p:clrMapOvr>
    <a:masterClrMapping/>
  </p:clrMapOvr>
  <mc:AlternateContent xmlns:mc="http://schemas.openxmlformats.org/markup-compatibility/2006" xmlns:p14="http://schemas.microsoft.com/office/powerpoint/2010/main">
    <mc:Choice Requires="p14">
      <p:transition spd="slow" p14:dur="2000" advTm="29177"/>
    </mc:Choice>
    <mc:Fallback xmlns="">
      <p:transition spd="slow" advTm="29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104" fill="hold"/>
                                        <p:tgtEl>
                                          <p:spTgt spid="17"/>
                                        </p:tgtEl>
                                      </p:cBhvr>
                                    </p:cmd>
                                  </p:childTnLst>
                                </p:cTn>
                              </p:par>
                              <p:par>
                                <p:cTn id="7" presetID="2" presetClass="entr" presetSubtype="8" fill="hold" grpId="0" nodeType="withEffect">
                                  <p:stCondLst>
                                    <p:cond delay="180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0-#ppt_w/2"/>
                                          </p:val>
                                        </p:tav>
                                        <p:tav tm="100000">
                                          <p:val>
                                            <p:strVal val="#ppt_x"/>
                                          </p:val>
                                        </p:tav>
                                      </p:tavLst>
                                    </p:anim>
                                    <p:anim calcmode="lin" valueType="num">
                                      <p:cBhvr additive="base">
                                        <p:cTn id="1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17"/>
                </p:tgtEl>
              </p:cMediaNode>
            </p:audio>
          </p:childTnLst>
        </p:cTn>
      </p:par>
    </p:tnLst>
    <p:bldLst>
      <p:bldGraphic spid="6"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BEBF8-CEB7-46BC-8E88-AA4EB883EEC0}"/>
              </a:ext>
            </a:extLst>
          </p:cNvPr>
          <p:cNvSpPr>
            <a:spLocks noGrp="1"/>
          </p:cNvSpPr>
          <p:nvPr>
            <p:ph type="title"/>
          </p:nvPr>
        </p:nvSpPr>
        <p:spPr>
          <a:xfrm>
            <a:off x="457200" y="1080000"/>
            <a:ext cx="8229600" cy="1080000"/>
          </a:xfrm>
        </p:spPr>
        <p:txBody>
          <a:bodyPr/>
          <a:lstStyle/>
          <a:p>
            <a:r>
              <a:rPr lang="en-GB" sz="3200" b="1" dirty="0">
                <a:latin typeface="Arial" panose="020B0604020202020204" pitchFamily="34" charset="0"/>
                <a:cs typeface="Arial" panose="020B0604020202020204" pitchFamily="34" charset="0"/>
              </a:rPr>
              <a:t>Any questions?</a:t>
            </a:r>
          </a:p>
        </p:txBody>
      </p:sp>
      <p:sp>
        <p:nvSpPr>
          <p:cNvPr id="3" name="Content Placeholder 2">
            <a:extLst>
              <a:ext uri="{FF2B5EF4-FFF2-40B4-BE49-F238E27FC236}">
                <a16:creationId xmlns:a16="http://schemas.microsoft.com/office/drawing/2014/main" id="{FBBA7F8F-3D90-45EB-AE69-A75BCAFF6FFB}"/>
              </a:ext>
            </a:extLst>
          </p:cNvPr>
          <p:cNvSpPr>
            <a:spLocks noGrp="1"/>
          </p:cNvSpPr>
          <p:nvPr>
            <p:ph idx="1"/>
          </p:nvPr>
        </p:nvSpPr>
        <p:spPr>
          <a:xfrm>
            <a:off x="432000" y="2160000"/>
            <a:ext cx="8280000" cy="3711457"/>
          </a:xfrm>
        </p:spPr>
        <p:txBody>
          <a:bodyPr/>
          <a:lstStyle/>
          <a:p>
            <a:r>
              <a:rPr lang="en-GB" sz="2800" dirty="0">
                <a:solidFill>
                  <a:srgbClr val="7030A0"/>
                </a:solidFill>
                <a:latin typeface="Arial" panose="020B0604020202020204" pitchFamily="34" charset="0"/>
                <a:cs typeface="Arial" panose="020B0604020202020204" pitchFamily="34" charset="0"/>
              </a:rPr>
              <a:t>Please submit a CFSe enquiry form via our website at </a:t>
            </a:r>
            <a:r>
              <a:rPr lang="en-GB" sz="2800" dirty="0">
                <a:solidFill>
                  <a:srgbClr val="7030A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www.elklan.co.uk</a:t>
            </a:r>
            <a:r>
              <a:rPr lang="en-GB" sz="2800" dirty="0">
                <a:solidFill>
                  <a:srgbClr val="7030A0"/>
                </a:solidFill>
                <a:latin typeface="Arial" panose="020B0604020202020204" pitchFamily="34" charset="0"/>
                <a:cs typeface="Arial" panose="020B0604020202020204" pitchFamily="34" charset="0"/>
              </a:rPr>
              <a:t> </a:t>
            </a:r>
          </a:p>
          <a:p>
            <a:r>
              <a:rPr lang="en-GB" sz="2800" dirty="0">
                <a:latin typeface="Arial" panose="020B0604020202020204" pitchFamily="34" charset="0"/>
                <a:cs typeface="Arial" panose="020B0604020202020204" pitchFamily="34" charset="0"/>
              </a:rPr>
              <a:t>If you still have queries then email  Clare, Katie or Liz:</a:t>
            </a:r>
          </a:p>
          <a:p>
            <a:pPr lvl="1"/>
            <a:r>
              <a:rPr lang="en-GB" dirty="0">
                <a:latin typeface="Arial" panose="020B0604020202020204" pitchFamily="34" charset="0"/>
                <a:cs typeface="Arial" panose="020B0604020202020204" pitchFamily="34" charset="0"/>
                <a:hlinkClick r:id="rId6"/>
              </a:rPr>
              <a:t>clare@elklan.co.uk</a:t>
            </a:r>
            <a:endParaRPr lang="en-GB" dirty="0">
              <a:latin typeface="Arial" panose="020B0604020202020204" pitchFamily="34" charset="0"/>
              <a:cs typeface="Arial" panose="020B0604020202020204" pitchFamily="34" charset="0"/>
            </a:endParaRPr>
          </a:p>
          <a:p>
            <a:pPr lvl="1"/>
            <a:r>
              <a:rPr lang="en-GB" dirty="0">
                <a:latin typeface="Arial" panose="020B0604020202020204" pitchFamily="34" charset="0"/>
                <a:cs typeface="Arial" panose="020B0604020202020204" pitchFamily="34" charset="0"/>
                <a:hlinkClick r:id="rId7"/>
              </a:rPr>
              <a:t>katie@elklan.co.uk</a:t>
            </a:r>
            <a:endParaRPr lang="en-GB" dirty="0">
              <a:latin typeface="Arial" panose="020B0604020202020204" pitchFamily="34" charset="0"/>
              <a:cs typeface="Arial" panose="020B0604020202020204" pitchFamily="34" charset="0"/>
            </a:endParaRPr>
          </a:p>
          <a:p>
            <a:pPr lvl="1"/>
            <a:r>
              <a:rPr lang="en-GB" dirty="0">
                <a:latin typeface="Arial" panose="020B0604020202020204" pitchFamily="34" charset="0"/>
                <a:cs typeface="Arial" panose="020B0604020202020204" pitchFamily="34" charset="0"/>
                <a:hlinkClick r:id="rId8"/>
              </a:rPr>
              <a:t>liz@elklan.co.uk</a:t>
            </a:r>
            <a:endParaRPr lang="en-GB" dirty="0">
              <a:latin typeface="Arial" panose="020B0604020202020204" pitchFamily="34" charset="0"/>
              <a:cs typeface="Arial" panose="020B0604020202020204" pitchFamily="34" charset="0"/>
            </a:endParaRPr>
          </a:p>
          <a:p>
            <a:pPr lvl="1"/>
            <a:endParaRPr lang="en-GB" dirty="0">
              <a:latin typeface="Arial" panose="020B0604020202020204" pitchFamily="34" charset="0"/>
              <a:cs typeface="Arial" panose="020B0604020202020204" pitchFamily="34" charset="0"/>
            </a:endParaRPr>
          </a:p>
          <a:p>
            <a:pPr marL="457200" lvl="1" indent="0">
              <a:buNone/>
            </a:pPr>
            <a:endParaRPr lang="en-GB"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77CEBE02-D900-4078-81CE-95006562E84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4D71E1-CBB6-9944-9FBC-4C69C169FCA3}" type="slidenum">
              <a:rPr kumimoji="0" lang="en-US" sz="1800" b="0" i="0" u="none" strike="noStrike" kern="1200" cap="none" spc="0" normalizeH="0" baseline="0" noProof="0" smtClean="0">
                <a:ln>
                  <a:noFill/>
                </a:ln>
                <a:solidFill>
                  <a:prstClr val="black">
                    <a:tint val="75000"/>
                  </a:prstClr>
                </a:solidFill>
                <a:effectLst/>
                <a:uLnTx/>
                <a:uFillTx/>
                <a:latin typeface="Gotham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prstClr val="black">
                  <a:tint val="75000"/>
                </a:prstClr>
              </a:solidFill>
              <a:effectLst/>
              <a:uLnTx/>
              <a:uFillTx/>
              <a:latin typeface="Gotham Light"/>
              <a:ea typeface="+mn-ea"/>
              <a:cs typeface="+mn-cs"/>
            </a:endParaRPr>
          </a:p>
        </p:txBody>
      </p:sp>
      <p:pic>
        <p:nvPicPr>
          <p:cNvPr id="9" name="Picture 8" descr="A picture containing drawing&#10;&#10;Description automatically generated">
            <a:extLst>
              <a:ext uri="{FF2B5EF4-FFF2-40B4-BE49-F238E27FC236}">
                <a16:creationId xmlns:a16="http://schemas.microsoft.com/office/drawing/2014/main" id="{E941EBC8-FC5C-4F32-814A-4789AD88DC26}"/>
              </a:ext>
            </a:extLst>
          </p:cNvPr>
          <p:cNvPicPr>
            <a:picLocks noChangeAspect="1"/>
          </p:cNvPicPr>
          <p:nvPr/>
        </p:nvPicPr>
        <p:blipFill>
          <a:blip r:embed="rId9"/>
          <a:stretch>
            <a:fillRect/>
          </a:stretch>
        </p:blipFill>
        <p:spPr>
          <a:xfrm>
            <a:off x="4536821" y="4095102"/>
            <a:ext cx="4149979" cy="1422451"/>
          </a:xfrm>
          <a:prstGeom prst="rect">
            <a:avLst/>
          </a:prstGeom>
        </p:spPr>
      </p:pic>
      <p:pic>
        <p:nvPicPr>
          <p:cNvPr id="17" name="media special slide18">
            <a:hlinkClick r:id="" action="ppaction://media"/>
            <a:extLst>
              <a:ext uri="{FF2B5EF4-FFF2-40B4-BE49-F238E27FC236}">
                <a16:creationId xmlns:a16="http://schemas.microsoft.com/office/drawing/2014/main" id="{87AE0B9F-DF8E-4C74-9683-76ABCED1DA0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280000" y="5760000"/>
            <a:ext cx="612000" cy="612000"/>
          </a:xfrm>
          <a:prstGeom prst="rect">
            <a:avLst/>
          </a:prstGeom>
        </p:spPr>
      </p:pic>
    </p:spTree>
    <p:custDataLst>
      <p:tags r:id="rId1"/>
    </p:custDataLst>
    <p:extLst>
      <p:ext uri="{BB962C8B-B14F-4D97-AF65-F5344CB8AC3E}">
        <p14:creationId xmlns:p14="http://schemas.microsoft.com/office/powerpoint/2010/main" val="2126367422"/>
      </p:ext>
    </p:extLst>
  </p:cSld>
  <p:clrMapOvr>
    <a:masterClrMapping/>
  </p:clrMapOvr>
  <mc:AlternateContent xmlns:mc="http://schemas.openxmlformats.org/markup-compatibility/2006" xmlns:p14="http://schemas.microsoft.com/office/powerpoint/2010/main">
    <mc:Choice Requires="p14">
      <p:transition spd="slow" p14:dur="2000" advTm="45048"/>
    </mc:Choice>
    <mc:Fallback xmlns="">
      <p:transition spd="slow" advTm="4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940" fill="hold"/>
                                        <p:tgtEl>
                                          <p:spTgt spid="17"/>
                                        </p:tgtEl>
                                      </p:cBhvr>
                                    </p:cmd>
                                  </p:childTnLst>
                                </p:cTn>
                              </p:par>
                              <p:par>
                                <p:cTn id="7" presetID="2" presetClass="entr" presetSubtype="8" fill="hold" grpId="0" nodeType="withEffect">
                                  <p:stCondLst>
                                    <p:cond delay="200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additive="base">
                                        <p:cTn id="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3">
                                            <p:txEl>
                                              <p:pRg st="0" end="0"/>
                                            </p:txEl>
                                          </p:spTgt>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140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98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130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2200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17"/>
                </p:tgtEl>
              </p:cMediaNode>
            </p:audio>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E5648-6666-4617-8CF7-8C5F6205F581}"/>
              </a:ext>
            </a:extLst>
          </p:cNvPr>
          <p:cNvSpPr>
            <a:spLocks noGrp="1"/>
          </p:cNvSpPr>
          <p:nvPr>
            <p:ph type="title"/>
          </p:nvPr>
        </p:nvSpPr>
        <p:spPr>
          <a:xfrm>
            <a:off x="432000" y="1080000"/>
            <a:ext cx="8280000" cy="1080000"/>
          </a:xfrm>
        </p:spPr>
        <p:txBody>
          <a:bodyPr/>
          <a:lstStyle/>
          <a:p>
            <a:r>
              <a:rPr lang="en-GB" sz="3200" b="1" dirty="0">
                <a:latin typeface="Arial" panose="020B0604020202020204" pitchFamily="34" charset="0"/>
                <a:cs typeface="Arial" panose="020B0604020202020204" pitchFamily="34" charset="0"/>
              </a:rPr>
              <a:t>Why train on communication?</a:t>
            </a:r>
          </a:p>
        </p:txBody>
      </p:sp>
      <p:sp>
        <p:nvSpPr>
          <p:cNvPr id="4" name="Slide Number Placeholder 3">
            <a:extLst>
              <a:ext uri="{FF2B5EF4-FFF2-40B4-BE49-F238E27FC236}">
                <a16:creationId xmlns:a16="http://schemas.microsoft.com/office/drawing/2014/main" id="{F52DCFCE-35C8-4CF9-86D0-4D7766036943}"/>
              </a:ext>
            </a:extLst>
          </p:cNvPr>
          <p:cNvSpPr>
            <a:spLocks noGrp="1"/>
          </p:cNvSpPr>
          <p:nvPr>
            <p:ph type="sldNum" sz="quarter" idx="12"/>
          </p:nvPr>
        </p:nvSpPr>
        <p:spPr/>
        <p:txBody>
          <a:bodyPr/>
          <a:lstStyle/>
          <a:p>
            <a:pPr>
              <a:defRPr/>
            </a:pPr>
            <a:fld id="{C24D71E1-CBB6-9944-9FBC-4C69C169FCA3}" type="slidenum">
              <a:rPr lang="en-US" smtClean="0"/>
              <a:pPr>
                <a:defRPr/>
              </a:pPr>
              <a:t>2</a:t>
            </a:fld>
            <a:endParaRPr lang="en-US" dirty="0"/>
          </a:p>
        </p:txBody>
      </p:sp>
      <p:sp>
        <p:nvSpPr>
          <p:cNvPr id="8" name="Content Placeholder 7">
            <a:extLst>
              <a:ext uri="{FF2B5EF4-FFF2-40B4-BE49-F238E27FC236}">
                <a16:creationId xmlns:a16="http://schemas.microsoft.com/office/drawing/2014/main" id="{CCE28C11-7547-41B9-B0F4-0A93492D43F4}"/>
              </a:ext>
            </a:extLst>
          </p:cNvPr>
          <p:cNvSpPr>
            <a:spLocks noGrp="1"/>
          </p:cNvSpPr>
          <p:nvPr>
            <p:ph idx="1"/>
          </p:nvPr>
        </p:nvSpPr>
        <p:spPr>
          <a:xfrm>
            <a:off x="432000" y="2160000"/>
            <a:ext cx="8280000" cy="3711457"/>
          </a:xfrm>
        </p:spPr>
        <p:txBody>
          <a:bodyPr/>
          <a:lstStyle/>
          <a:p>
            <a:pPr lvl="0"/>
            <a:r>
              <a:rPr lang="en-GB" sz="2800" dirty="0">
                <a:solidFill>
                  <a:schemeClr val="tx1"/>
                </a:solidFill>
                <a:latin typeface="Arial" panose="020B0604020202020204" pitchFamily="34" charset="0"/>
                <a:cs typeface="Arial" panose="020B0604020202020204" pitchFamily="34" charset="0"/>
              </a:rPr>
              <a:t>Children with disabilities and their parents argue </a:t>
            </a:r>
            <a:r>
              <a:rPr lang="en-GB" sz="2800" dirty="0">
                <a:solidFill>
                  <a:srgbClr val="7030A0"/>
                </a:solidFill>
                <a:latin typeface="Arial" panose="020B0604020202020204" pitchFamily="34" charset="0"/>
                <a:cs typeface="Arial" panose="020B0604020202020204" pitchFamily="34" charset="0"/>
              </a:rPr>
              <a:t>communication </a:t>
            </a:r>
            <a:r>
              <a:rPr lang="en-GB" sz="2800" dirty="0">
                <a:solidFill>
                  <a:schemeClr val="tx1"/>
                </a:solidFill>
                <a:latin typeface="Arial" panose="020B0604020202020204" pitchFamily="34" charset="0"/>
                <a:cs typeface="Arial" panose="020B0604020202020204" pitchFamily="34" charset="0"/>
              </a:rPr>
              <a:t>should be considered as a </a:t>
            </a:r>
            <a:r>
              <a:rPr lang="en-GB" sz="2800" dirty="0">
                <a:solidFill>
                  <a:srgbClr val="7030A0"/>
                </a:solidFill>
                <a:latin typeface="Arial" panose="020B0604020202020204" pitchFamily="34" charset="0"/>
                <a:cs typeface="Arial" panose="020B0604020202020204" pitchFamily="34" charset="0"/>
              </a:rPr>
              <a:t>fundamental desired outcome </a:t>
            </a:r>
            <a:r>
              <a:rPr lang="en-GB" sz="1400" dirty="0">
                <a:solidFill>
                  <a:schemeClr val="tx1"/>
                </a:solidFill>
                <a:latin typeface="Arial" panose="020B0604020202020204" pitchFamily="34" charset="0"/>
                <a:cs typeface="Arial" panose="020B0604020202020204" pitchFamily="34" charset="0"/>
              </a:rPr>
              <a:t>( In It together: achieving quality outcomes for young people with complex needs)</a:t>
            </a:r>
          </a:p>
          <a:p>
            <a:r>
              <a:rPr lang="en-GB" sz="2800" dirty="0">
                <a:solidFill>
                  <a:schemeClr val="tx1"/>
                </a:solidFill>
                <a:latin typeface="Arial" panose="020B0604020202020204" pitchFamily="34" charset="0"/>
                <a:cs typeface="Arial" panose="020B0604020202020204" pitchFamily="34" charset="0"/>
              </a:rPr>
              <a:t>'Communication with people with the most complex needs is most successful with</a:t>
            </a:r>
            <a:r>
              <a:rPr lang="en-GB" sz="2800" dirty="0">
                <a:solidFill>
                  <a:srgbClr val="7030A0"/>
                </a:solidFill>
                <a:latin typeface="Arial" panose="020B0604020202020204" pitchFamily="34" charset="0"/>
                <a:cs typeface="Arial" panose="020B0604020202020204" pitchFamily="34" charset="0"/>
              </a:rPr>
              <a:t> familiar, responsive partners</a:t>
            </a:r>
            <a:r>
              <a:rPr lang="en-GB" sz="2800" dirty="0">
                <a:solidFill>
                  <a:schemeClr val="tx1"/>
                </a:solidFill>
                <a:latin typeface="Arial" panose="020B0604020202020204" pitchFamily="34" charset="0"/>
                <a:cs typeface="Arial" panose="020B0604020202020204" pitchFamily="34" charset="0"/>
              </a:rPr>
              <a:t>’ </a:t>
            </a:r>
            <a:r>
              <a:rPr lang="en-GB" sz="1400" dirty="0">
                <a:solidFill>
                  <a:schemeClr val="tx1"/>
                </a:solidFill>
                <a:latin typeface="Arial" panose="020B0604020202020204" pitchFamily="34" charset="0"/>
                <a:cs typeface="Arial" panose="020B0604020202020204" pitchFamily="34" charset="0"/>
              </a:rPr>
              <a:t>('Communication and people with the most complex needs: What works and why this is essential (July 2010) J Goldbart, S Caton</a:t>
            </a:r>
          </a:p>
        </p:txBody>
      </p:sp>
      <p:pic>
        <p:nvPicPr>
          <p:cNvPr id="5" name="media special slide2">
            <a:hlinkClick r:id="" action="ppaction://media"/>
            <a:extLst>
              <a:ext uri="{FF2B5EF4-FFF2-40B4-BE49-F238E27FC236}">
                <a16:creationId xmlns:a16="http://schemas.microsoft.com/office/drawing/2014/main" id="{91607917-1857-4306-B2E1-58CBD95C275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280000" y="5760000"/>
            <a:ext cx="612000" cy="612000"/>
          </a:xfrm>
          <a:prstGeom prst="rect">
            <a:avLst/>
          </a:prstGeom>
        </p:spPr>
      </p:pic>
    </p:spTree>
    <p:custDataLst>
      <p:tags r:id="rId1"/>
    </p:custDataLst>
    <p:extLst>
      <p:ext uri="{BB962C8B-B14F-4D97-AF65-F5344CB8AC3E}">
        <p14:creationId xmlns:p14="http://schemas.microsoft.com/office/powerpoint/2010/main" val="3276513627"/>
      </p:ext>
    </p:extLst>
  </p:cSld>
  <p:clrMapOvr>
    <a:masterClrMapping/>
  </p:clrMapOvr>
  <mc:AlternateContent xmlns:mc="http://schemas.openxmlformats.org/markup-compatibility/2006" xmlns:p14="http://schemas.microsoft.com/office/powerpoint/2010/main">
    <mc:Choice Requires="p14">
      <p:transition spd="slow" p14:dur="2000" advTm="50184"/>
    </mc:Choice>
    <mc:Fallback xmlns="">
      <p:transition spd="slow" advTm="50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72" fill="hold"/>
                                        <p:tgtEl>
                                          <p:spTgt spid="5"/>
                                        </p:tgtEl>
                                      </p:cBhvr>
                                    </p:cmd>
                                  </p:childTnLst>
                                </p:cTn>
                              </p:par>
                              <p:par>
                                <p:cTn id="7" presetID="2" presetClass="entr" presetSubtype="8" fill="hold" grpId="0" nodeType="withEffect">
                                  <p:stCondLst>
                                    <p:cond delay="15000"/>
                                  </p:stCondLst>
                                  <p:childTnLst>
                                    <p:set>
                                      <p:cBhvr>
                                        <p:cTn id="8" dur="1" fill="hold">
                                          <p:stCondLst>
                                            <p:cond delay="0"/>
                                          </p:stCondLst>
                                        </p:cTn>
                                        <p:tgtEl>
                                          <p:spTgt spid="8">
                                            <p:txEl>
                                              <p:pRg st="0" end="0"/>
                                            </p:txEl>
                                          </p:spTgt>
                                        </p:tgtEl>
                                        <p:attrNameLst>
                                          <p:attrName>style.visibility</p:attrName>
                                        </p:attrNameLst>
                                      </p:cBhvr>
                                      <p:to>
                                        <p:strVal val="visible"/>
                                      </p:to>
                                    </p:set>
                                    <p:anim calcmode="lin" valueType="num">
                                      <p:cBhvr additive="base">
                                        <p:cTn id="9"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8">
                                            <p:txEl>
                                              <p:pRg st="0" end="0"/>
                                            </p:txEl>
                                          </p:spTgt>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3050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01948F-2172-4FF0-B38D-10E8889A4837}"/>
              </a:ext>
            </a:extLst>
          </p:cNvPr>
          <p:cNvSpPr>
            <a:spLocks noGrp="1"/>
          </p:cNvSpPr>
          <p:nvPr>
            <p:ph type="title"/>
          </p:nvPr>
        </p:nvSpPr>
        <p:spPr>
          <a:xfrm>
            <a:off x="432000" y="1080000"/>
            <a:ext cx="8280000" cy="1080000"/>
          </a:xfrm>
        </p:spPr>
        <p:txBody>
          <a:bodyPr/>
          <a:lstStyle/>
          <a:p>
            <a:r>
              <a:rPr lang="en-GB" sz="3200" b="1" dirty="0">
                <a:latin typeface="Arial" panose="020B0604020202020204" pitchFamily="34" charset="0"/>
                <a:cs typeface="Arial" panose="020B0604020202020204" pitchFamily="34" charset="0"/>
              </a:rPr>
              <a:t>Why train on communication?</a:t>
            </a:r>
          </a:p>
        </p:txBody>
      </p:sp>
      <p:sp>
        <p:nvSpPr>
          <p:cNvPr id="4" name="Content Placeholder 3">
            <a:extLst>
              <a:ext uri="{FF2B5EF4-FFF2-40B4-BE49-F238E27FC236}">
                <a16:creationId xmlns:a16="http://schemas.microsoft.com/office/drawing/2014/main" id="{B9237792-8833-45D7-82ED-09C510F0C985}"/>
              </a:ext>
            </a:extLst>
          </p:cNvPr>
          <p:cNvSpPr>
            <a:spLocks noGrp="1"/>
          </p:cNvSpPr>
          <p:nvPr>
            <p:ph idx="1"/>
          </p:nvPr>
        </p:nvSpPr>
        <p:spPr>
          <a:xfrm>
            <a:off x="432000" y="2160000"/>
            <a:ext cx="8280000" cy="3711457"/>
          </a:xfrm>
        </p:spPr>
        <p:txBody>
          <a:bodyPr/>
          <a:lstStyle/>
          <a:p>
            <a:r>
              <a:rPr lang="en-GB" sz="2400" dirty="0">
                <a:solidFill>
                  <a:srgbClr val="0070C0"/>
                </a:solidFill>
                <a:latin typeface="Arial" panose="020B0604020202020204" pitchFamily="34" charset="0"/>
                <a:cs typeface="Arial" panose="020B0604020202020204" pitchFamily="34" charset="0"/>
              </a:rPr>
              <a:t>'Before 6</a:t>
            </a:r>
            <a:r>
              <a:rPr lang="en-GB" sz="2400" dirty="0">
                <a:latin typeface="Arial" panose="020B0604020202020204" pitchFamily="34" charset="0"/>
                <a:cs typeface="Arial" panose="020B0604020202020204" pitchFamily="34" charset="0"/>
              </a:rPr>
              <a:t>, children with ASD make the most changes in their language development. To have the </a:t>
            </a:r>
            <a:r>
              <a:rPr lang="en-GB" sz="2400" dirty="0">
                <a:solidFill>
                  <a:srgbClr val="0070C0"/>
                </a:solidFill>
                <a:latin typeface="Arial" panose="020B0604020202020204" pitchFamily="34" charset="0"/>
                <a:cs typeface="Arial" panose="020B0604020202020204" pitchFamily="34" charset="0"/>
              </a:rPr>
              <a:t>biggest impact </a:t>
            </a:r>
            <a:r>
              <a:rPr lang="en-GB" sz="2400" dirty="0">
                <a:latin typeface="Arial" panose="020B0604020202020204" pitchFamily="34" charset="0"/>
                <a:cs typeface="Arial" panose="020B0604020202020204" pitchFamily="34" charset="0"/>
              </a:rPr>
              <a:t>on a child’s </a:t>
            </a:r>
            <a:r>
              <a:rPr lang="en-GB" sz="2400" dirty="0">
                <a:solidFill>
                  <a:srgbClr val="0070C0"/>
                </a:solidFill>
                <a:latin typeface="Arial" panose="020B0604020202020204" pitchFamily="34" charset="0"/>
                <a:cs typeface="Arial" panose="020B0604020202020204" pitchFamily="34" charset="0"/>
              </a:rPr>
              <a:t>language</a:t>
            </a:r>
            <a:r>
              <a:rPr lang="en-GB" sz="2400" dirty="0">
                <a:latin typeface="Arial" panose="020B0604020202020204" pitchFamily="34" charset="0"/>
                <a:cs typeface="Arial" panose="020B0604020202020204" pitchFamily="34" charset="0"/>
              </a:rPr>
              <a:t>, we need to start before they reach </a:t>
            </a:r>
            <a:r>
              <a:rPr lang="en-GB" sz="2400" dirty="0">
                <a:solidFill>
                  <a:srgbClr val="0070C0"/>
                </a:solidFill>
                <a:latin typeface="Arial" panose="020B0604020202020204" pitchFamily="34" charset="0"/>
                <a:cs typeface="Arial" panose="020B0604020202020204" pitchFamily="34" charset="0"/>
              </a:rPr>
              <a:t>6</a:t>
            </a:r>
            <a:r>
              <a:rPr lang="en-GB" sz="2400" dirty="0">
                <a:latin typeface="Arial" panose="020B0604020202020204" pitchFamily="34" charset="0"/>
                <a:cs typeface="Arial" panose="020B0604020202020204" pitchFamily="34" charset="0"/>
              </a:rPr>
              <a:t>.' </a:t>
            </a:r>
            <a:r>
              <a:rPr lang="en-GB" sz="2400" i="1" dirty="0">
                <a:solidFill>
                  <a:schemeClr val="tx1"/>
                </a:solidFill>
                <a:latin typeface="Arial" panose="020B0604020202020204" pitchFamily="34" charset="0"/>
                <a:cs typeface="Arial" panose="020B0604020202020204" pitchFamily="34" charset="0"/>
              </a:rPr>
              <a:t>Pickles, A., Anderson, D. K., &amp; Lord, C. (2014). </a:t>
            </a:r>
          </a:p>
          <a:p>
            <a:r>
              <a:rPr lang="en-GB" sz="2400" dirty="0">
                <a:solidFill>
                  <a:srgbClr val="0070C0"/>
                </a:solidFill>
                <a:latin typeface="Arial" panose="020B0604020202020204" pitchFamily="34" charset="0"/>
                <a:cs typeface="Arial" panose="020B0604020202020204" pitchFamily="34" charset="0"/>
              </a:rPr>
              <a:t>'Almost anyone </a:t>
            </a:r>
            <a:r>
              <a:rPr lang="en-GB" sz="2400" dirty="0">
                <a:latin typeface="Arial" panose="020B0604020202020204" pitchFamily="34" charset="0"/>
                <a:cs typeface="Arial" panose="020B0604020202020204" pitchFamily="34" charset="0"/>
              </a:rPr>
              <a:t>diagnosed with an autism spectrum disorder will benefit from working on their </a:t>
            </a:r>
            <a:r>
              <a:rPr lang="en-GB" sz="2400" dirty="0">
                <a:solidFill>
                  <a:srgbClr val="0070C0"/>
                </a:solidFill>
                <a:latin typeface="Arial" panose="020B0604020202020204" pitchFamily="34" charset="0"/>
                <a:cs typeface="Arial" panose="020B0604020202020204" pitchFamily="34" charset="0"/>
              </a:rPr>
              <a:t>communication skills</a:t>
            </a:r>
            <a:r>
              <a:rPr lang="en-GB" sz="2400" dirty="0">
                <a:latin typeface="Arial" panose="020B0604020202020204" pitchFamily="34" charset="0"/>
                <a:cs typeface="Arial" panose="020B0604020202020204" pitchFamily="34" charset="0"/>
              </a:rPr>
              <a:t>' </a:t>
            </a:r>
            <a:r>
              <a:rPr lang="en-GB" sz="2400" i="1" dirty="0" err="1">
                <a:solidFill>
                  <a:schemeClr val="tx1"/>
                </a:solidFill>
                <a:latin typeface="Arial" panose="020B0604020202020204" pitchFamily="34" charset="0"/>
                <a:cs typeface="Arial" panose="020B0604020202020204" pitchFamily="34" charset="0"/>
              </a:rPr>
              <a:t>Verywell</a:t>
            </a:r>
            <a:r>
              <a:rPr lang="en-GB" sz="2400" i="1" dirty="0">
                <a:solidFill>
                  <a:schemeClr val="tx1"/>
                </a:solidFill>
                <a:latin typeface="Arial" panose="020B0604020202020204" pitchFamily="34" charset="0"/>
                <a:cs typeface="Arial" panose="020B0604020202020204" pitchFamily="34" charset="0"/>
              </a:rPr>
              <a:t> health 2018</a:t>
            </a:r>
          </a:p>
          <a:p>
            <a:r>
              <a:rPr lang="en-GB" sz="2400" dirty="0">
                <a:latin typeface="Arial" panose="020B0604020202020204" pitchFamily="34" charset="0"/>
                <a:cs typeface="Arial" panose="020B0604020202020204" pitchFamily="34" charset="0"/>
              </a:rPr>
              <a:t>Children and families affected by autism need teachers and helping </a:t>
            </a:r>
            <a:r>
              <a:rPr lang="en-GB" sz="2400" dirty="0">
                <a:solidFill>
                  <a:srgbClr val="0070C0"/>
                </a:solidFill>
                <a:latin typeface="Arial" panose="020B0604020202020204" pitchFamily="34" charset="0"/>
                <a:cs typeface="Arial" panose="020B0604020202020204" pitchFamily="34" charset="0"/>
              </a:rPr>
              <a:t>professionals who 'get it'. </a:t>
            </a:r>
            <a:r>
              <a:rPr lang="en-GB" sz="2400" i="1" dirty="0">
                <a:solidFill>
                  <a:schemeClr val="tx1"/>
                </a:solidFill>
                <a:latin typeface="Arial" panose="020B0604020202020204" pitchFamily="34" charset="0"/>
                <a:cs typeface="Arial" panose="020B0604020202020204" pitchFamily="34" charset="0"/>
              </a:rPr>
              <a:t>Families First 2018</a:t>
            </a:r>
          </a:p>
        </p:txBody>
      </p:sp>
      <p:sp>
        <p:nvSpPr>
          <p:cNvPr id="2" name="Slide Number Placeholder 1">
            <a:extLst>
              <a:ext uri="{FF2B5EF4-FFF2-40B4-BE49-F238E27FC236}">
                <a16:creationId xmlns:a16="http://schemas.microsoft.com/office/drawing/2014/main" id="{806429C3-001E-45AB-B28E-299443A35B60}"/>
              </a:ext>
            </a:extLst>
          </p:cNvPr>
          <p:cNvSpPr>
            <a:spLocks noGrp="1"/>
          </p:cNvSpPr>
          <p:nvPr>
            <p:ph type="sldNum" sz="quarter" idx="12"/>
          </p:nvPr>
        </p:nvSpPr>
        <p:spPr/>
        <p:txBody>
          <a:bodyPr/>
          <a:lstStyle/>
          <a:p>
            <a:pPr>
              <a:defRPr/>
            </a:pPr>
            <a:fld id="{471D72BD-4E8B-0C46-81A4-72B29A9074C6}" type="slidenum">
              <a:rPr lang="en-US" smtClean="0"/>
              <a:pPr>
                <a:defRPr/>
              </a:pPr>
              <a:t>3</a:t>
            </a:fld>
            <a:endParaRPr lang="en-US"/>
          </a:p>
        </p:txBody>
      </p:sp>
      <p:pic>
        <p:nvPicPr>
          <p:cNvPr id="5" name="media special slide3">
            <a:hlinkClick r:id="" action="ppaction://media"/>
            <a:extLst>
              <a:ext uri="{FF2B5EF4-FFF2-40B4-BE49-F238E27FC236}">
                <a16:creationId xmlns:a16="http://schemas.microsoft.com/office/drawing/2014/main" id="{371A68A2-83D9-402D-9737-91379B66B7B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280000" y="5760000"/>
            <a:ext cx="612000" cy="612000"/>
          </a:xfrm>
          <a:prstGeom prst="rect">
            <a:avLst/>
          </a:prstGeom>
        </p:spPr>
      </p:pic>
    </p:spTree>
    <p:custDataLst>
      <p:tags r:id="rId1"/>
    </p:custDataLst>
    <p:extLst>
      <p:ext uri="{BB962C8B-B14F-4D97-AF65-F5344CB8AC3E}">
        <p14:creationId xmlns:p14="http://schemas.microsoft.com/office/powerpoint/2010/main" val="3203234978"/>
      </p:ext>
    </p:extLst>
  </p:cSld>
  <p:clrMapOvr>
    <a:masterClrMapping/>
  </p:clrMapOvr>
  <mc:AlternateContent xmlns:mc="http://schemas.openxmlformats.org/markup-compatibility/2006" xmlns:p14="http://schemas.microsoft.com/office/powerpoint/2010/main">
    <mc:Choice Requires="p14">
      <p:transition spd="slow" p14:dur="2000" advTm="37568"/>
    </mc:Choice>
    <mc:Fallback xmlns="">
      <p:transition spd="slow" advTm="37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486" fill="hold"/>
                                        <p:tgtEl>
                                          <p:spTgt spid="5"/>
                                        </p:tgtEl>
                                      </p:cBhvr>
                                    </p:cmd>
                                  </p:childTnLst>
                                </p:cTn>
                              </p:par>
                              <p:par>
                                <p:cTn id="7" presetID="2" presetClass="entr" presetSubtype="8" fill="hold" grpId="0" nodeType="withEffect">
                                  <p:stCondLst>
                                    <p:cond delay="4000"/>
                                  </p:stCondLst>
                                  <p:childTnLst>
                                    <p:set>
                                      <p:cBhvr>
                                        <p:cTn id="8" dur="1" fill="hold">
                                          <p:stCondLst>
                                            <p:cond delay="0"/>
                                          </p:stCondLst>
                                        </p:cTn>
                                        <p:tgtEl>
                                          <p:spTgt spid="4">
                                            <p:txEl>
                                              <p:pRg st="0" end="0"/>
                                            </p:txEl>
                                          </p:spTgt>
                                        </p:tgtEl>
                                        <p:attrNameLst>
                                          <p:attrName>style.visibility</p:attrName>
                                        </p:attrNameLst>
                                      </p:cBhvr>
                                      <p:to>
                                        <p:strVal val="visible"/>
                                      </p:to>
                                    </p:set>
                                    <p:anim calcmode="lin" valueType="num">
                                      <p:cBhvr additive="base">
                                        <p:cTn id="9"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4">
                                            <p:txEl>
                                              <p:pRg st="0" end="0"/>
                                            </p:txEl>
                                          </p:spTgt>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1600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2550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25634-B0F4-4EAE-BE92-A1B5E59553EB}"/>
              </a:ext>
            </a:extLst>
          </p:cNvPr>
          <p:cNvSpPr>
            <a:spLocks noGrp="1"/>
          </p:cNvSpPr>
          <p:nvPr>
            <p:ph type="title"/>
          </p:nvPr>
        </p:nvSpPr>
        <p:spPr>
          <a:xfrm>
            <a:off x="432000" y="1296000"/>
            <a:ext cx="8280000" cy="1152000"/>
          </a:xfrm>
        </p:spPr>
        <p:txBody>
          <a:bodyPr/>
          <a:lstStyle/>
          <a:p>
            <a:r>
              <a:rPr lang="en-GB" sz="3200" b="1" dirty="0">
                <a:latin typeface="Arial" panose="020B0604020202020204" pitchFamily="34" charset="0"/>
                <a:cs typeface="Arial" panose="020B0604020202020204" pitchFamily="34" charset="0"/>
              </a:rPr>
              <a:t>Elklan Communication</a:t>
            </a:r>
            <a:br>
              <a:rPr lang="en-GB" sz="3200" b="1" dirty="0">
                <a:latin typeface="Arial" panose="020B0604020202020204" pitchFamily="34" charset="0"/>
                <a:cs typeface="Arial" panose="020B0604020202020204" pitchFamily="34" charset="0"/>
              </a:rPr>
            </a:br>
            <a:r>
              <a:rPr lang="en-GB" sz="3200" b="1" dirty="0">
                <a:latin typeface="Arial" panose="020B0604020202020204" pitchFamily="34" charset="0"/>
                <a:cs typeface="Arial" panose="020B0604020202020204" pitchFamily="34" charset="0"/>
              </a:rPr>
              <a:t>Friendly Settings (</a:t>
            </a:r>
            <a:r>
              <a:rPr lang="en-GB" sz="3200" b="1" dirty="0" err="1">
                <a:latin typeface="Arial" panose="020B0604020202020204" pitchFamily="34" charset="0"/>
                <a:cs typeface="Arial" panose="020B0604020202020204" pitchFamily="34" charset="0"/>
              </a:rPr>
              <a:t>CFSe</a:t>
            </a:r>
            <a:r>
              <a:rPr lang="en-GB" sz="3200" b="1" dirty="0">
                <a:latin typeface="Arial" panose="020B0604020202020204" pitchFamily="34" charset="0"/>
                <a:cs typeface="Arial" panose="020B0604020202020204" pitchFamily="34" charset="0"/>
              </a:rPr>
              <a:t>) Award</a:t>
            </a:r>
          </a:p>
        </p:txBody>
      </p:sp>
      <p:sp>
        <p:nvSpPr>
          <p:cNvPr id="3" name="Content Placeholder 2">
            <a:extLst>
              <a:ext uri="{FF2B5EF4-FFF2-40B4-BE49-F238E27FC236}">
                <a16:creationId xmlns:a16="http://schemas.microsoft.com/office/drawing/2014/main" id="{743F5673-612B-4B5E-AD13-D658F81A2EC1}"/>
              </a:ext>
            </a:extLst>
          </p:cNvPr>
          <p:cNvSpPr>
            <a:spLocks noGrp="1"/>
          </p:cNvSpPr>
          <p:nvPr>
            <p:ph idx="1"/>
          </p:nvPr>
        </p:nvSpPr>
        <p:spPr>
          <a:xfrm>
            <a:off x="432000" y="2592000"/>
            <a:ext cx="8280000" cy="3130069"/>
          </a:xfrm>
        </p:spPr>
        <p:txBody>
          <a:bodyPr/>
          <a:lstStyle/>
          <a:p>
            <a:r>
              <a:rPr lang="en-GB" sz="2800" dirty="0">
                <a:solidFill>
                  <a:srgbClr val="7030A0"/>
                </a:solidFill>
                <a:latin typeface="Arial" panose="020B0604020202020204" pitchFamily="34" charset="0"/>
                <a:cs typeface="Arial" panose="020B0604020202020204" pitchFamily="34" charset="0"/>
              </a:rPr>
              <a:t>Accreditation for schools who have trained and supported their staff in communication and language development</a:t>
            </a:r>
          </a:p>
          <a:p>
            <a:r>
              <a:rPr lang="en-GB" sz="2800" dirty="0">
                <a:latin typeface="Arial" panose="020B0604020202020204" pitchFamily="34" charset="0"/>
                <a:cs typeface="Arial" panose="020B0604020202020204" pitchFamily="34" charset="0"/>
              </a:rPr>
              <a:t>Consists of three steps </a:t>
            </a:r>
          </a:p>
          <a:p>
            <a:r>
              <a:rPr lang="en-GB" sz="2800" dirty="0">
                <a:solidFill>
                  <a:srgbClr val="7030A0"/>
                </a:solidFill>
                <a:latin typeface="Arial" panose="020B0604020202020204" pitchFamily="34" charset="0"/>
                <a:cs typeface="Arial" panose="020B0604020202020204" pitchFamily="34" charset="0"/>
              </a:rPr>
              <a:t>Usually completed over an academic year</a:t>
            </a:r>
            <a:endParaRPr lang="en-GB" sz="2800"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03C5160A-F1CA-4338-BF79-EE27D2D6696A}"/>
              </a:ext>
            </a:extLst>
          </p:cNvPr>
          <p:cNvSpPr>
            <a:spLocks noGrp="1"/>
          </p:cNvSpPr>
          <p:nvPr>
            <p:ph type="sldNum" sz="quarter" idx="12"/>
          </p:nvPr>
        </p:nvSpPr>
        <p:spPr>
          <a:xfrm>
            <a:off x="65532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4D71E1-CBB6-9944-9FBC-4C69C169FCA3}" type="slidenum">
              <a:rPr kumimoji="0" lang="en-US" sz="1800" b="0" i="0" u="none" strike="noStrike" kern="1200" cap="none" spc="0" normalizeH="0" baseline="0" noProof="0" smtClean="0">
                <a:ln>
                  <a:noFill/>
                </a:ln>
                <a:solidFill>
                  <a:prstClr val="black">
                    <a:tint val="75000"/>
                  </a:prstClr>
                </a:solidFill>
                <a:effectLst/>
                <a:uLnTx/>
                <a:uFillTx/>
                <a:latin typeface="Gotham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black">
                  <a:tint val="75000"/>
                </a:prstClr>
              </a:solidFill>
              <a:effectLst/>
              <a:uLnTx/>
              <a:uFillTx/>
              <a:latin typeface="Gotham Light"/>
              <a:ea typeface="+mn-ea"/>
              <a:cs typeface="+mn-cs"/>
            </a:endParaRPr>
          </a:p>
        </p:txBody>
      </p:sp>
      <p:pic>
        <p:nvPicPr>
          <p:cNvPr id="6" name="media special slide4">
            <a:hlinkClick r:id="" action="ppaction://media"/>
            <a:extLst>
              <a:ext uri="{FF2B5EF4-FFF2-40B4-BE49-F238E27FC236}">
                <a16:creationId xmlns:a16="http://schemas.microsoft.com/office/drawing/2014/main" id="{A03A653E-8EC3-4674-B2DD-10EBC34804C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80000" y="5760000"/>
            <a:ext cx="612000" cy="612000"/>
          </a:xfrm>
          <a:prstGeom prst="rect">
            <a:avLst/>
          </a:prstGeom>
        </p:spPr>
      </p:pic>
    </p:spTree>
    <p:custDataLst>
      <p:tags r:id="rId1"/>
    </p:custDataLst>
    <p:extLst>
      <p:ext uri="{BB962C8B-B14F-4D97-AF65-F5344CB8AC3E}">
        <p14:creationId xmlns:p14="http://schemas.microsoft.com/office/powerpoint/2010/main" val="1366533587"/>
      </p:ext>
    </p:extLst>
  </p:cSld>
  <p:clrMapOvr>
    <a:masterClrMapping/>
  </p:clrMapOvr>
  <mc:AlternateContent xmlns:mc="http://schemas.openxmlformats.org/markup-compatibility/2006" xmlns:p14="http://schemas.microsoft.com/office/powerpoint/2010/main">
    <mc:Choice Requires="p14">
      <p:transition spd="slow" p14:dur="2000" advTm="26049"/>
    </mc:Choice>
    <mc:Fallback xmlns="">
      <p:transition spd="slow" advTm="26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946" fill="hold"/>
                                        <p:tgtEl>
                                          <p:spTgt spid="6"/>
                                        </p:tgtEl>
                                      </p:cBhvr>
                                    </p:cmd>
                                  </p:childTnLst>
                                </p:cTn>
                              </p:par>
                              <p:par>
                                <p:cTn id="7" presetID="2" presetClass="entr" presetSubtype="8" fill="hold" grpId="0" nodeType="withEffect">
                                  <p:stCondLst>
                                    <p:cond delay="550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additive="base">
                                        <p:cTn id="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3">
                                            <p:txEl>
                                              <p:pRg st="0" end="0"/>
                                            </p:txEl>
                                          </p:spTgt>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155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85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8BD77FA6-CE60-4F1F-9FA7-849D9B27C7DF}"/>
              </a:ext>
            </a:extLst>
          </p:cNvPr>
          <p:cNvPicPr>
            <a:picLocks noChangeAspect="1"/>
          </p:cNvPicPr>
          <p:nvPr/>
        </p:nvPicPr>
        <p:blipFill>
          <a:blip r:embed="rId5"/>
          <a:stretch>
            <a:fillRect/>
          </a:stretch>
        </p:blipFill>
        <p:spPr>
          <a:xfrm>
            <a:off x="2700000" y="279000"/>
            <a:ext cx="5068657" cy="6300000"/>
          </a:xfrm>
          <a:prstGeom prst="rect">
            <a:avLst/>
          </a:prstGeom>
        </p:spPr>
      </p:pic>
      <p:sp>
        <p:nvSpPr>
          <p:cNvPr id="2" name="Title 1">
            <a:extLst>
              <a:ext uri="{FF2B5EF4-FFF2-40B4-BE49-F238E27FC236}">
                <a16:creationId xmlns:a16="http://schemas.microsoft.com/office/drawing/2014/main" id="{204BA483-F524-4B8E-A8E1-5E0BC9682A32}"/>
              </a:ext>
            </a:extLst>
          </p:cNvPr>
          <p:cNvSpPr>
            <a:spLocks noGrp="1"/>
          </p:cNvSpPr>
          <p:nvPr>
            <p:ph type="title"/>
          </p:nvPr>
        </p:nvSpPr>
        <p:spPr>
          <a:xfrm>
            <a:off x="0" y="2349000"/>
            <a:ext cx="2698777" cy="2160000"/>
          </a:xfrm>
        </p:spPr>
        <p:txBody>
          <a:bodyPr/>
          <a:lstStyle/>
          <a:p>
            <a:r>
              <a:rPr lang="en-GB" sz="3200" b="1" dirty="0">
                <a:latin typeface="Arial" panose="020B0604020202020204" pitchFamily="34" charset="0"/>
                <a:cs typeface="Arial" panose="020B0604020202020204" pitchFamily="34" charset="0"/>
              </a:rPr>
              <a:t>CFSe special schools model</a:t>
            </a:r>
          </a:p>
        </p:txBody>
      </p:sp>
      <p:sp>
        <p:nvSpPr>
          <p:cNvPr id="8" name="Slide Number Placeholder 3">
            <a:extLst>
              <a:ext uri="{FF2B5EF4-FFF2-40B4-BE49-F238E27FC236}">
                <a16:creationId xmlns:a16="http://schemas.microsoft.com/office/drawing/2014/main" id="{F3CF512C-4201-46B4-9813-C330E101CCF1}"/>
              </a:ext>
            </a:extLst>
          </p:cNvPr>
          <p:cNvSpPr>
            <a:spLocks noGrp="1"/>
          </p:cNvSpPr>
          <p:nvPr>
            <p:ph type="sldNum" sz="quarter" idx="12"/>
          </p:nvPr>
        </p:nvSpPr>
        <p:spPr>
          <a:xfrm>
            <a:off x="65532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4D71E1-CBB6-9944-9FBC-4C69C169FCA3}" type="slidenum">
              <a:rPr kumimoji="0" lang="en-US" sz="1800" b="0" i="0" u="none" strike="noStrike" kern="1200" cap="none" spc="0" normalizeH="0" baseline="0" noProof="0" smtClean="0">
                <a:ln>
                  <a:noFill/>
                </a:ln>
                <a:solidFill>
                  <a:prstClr val="black">
                    <a:tint val="75000"/>
                  </a:prstClr>
                </a:solidFill>
                <a:effectLst/>
                <a:uLnTx/>
                <a:uFillTx/>
                <a:latin typeface="Gotham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prstClr val="black">
                  <a:tint val="75000"/>
                </a:prstClr>
              </a:solidFill>
              <a:effectLst/>
              <a:uLnTx/>
              <a:uFillTx/>
              <a:latin typeface="Gotham Light"/>
              <a:ea typeface="+mn-ea"/>
              <a:cs typeface="+mn-cs"/>
            </a:endParaRPr>
          </a:p>
        </p:txBody>
      </p:sp>
      <p:pic>
        <p:nvPicPr>
          <p:cNvPr id="5" name="media special slide5">
            <a:hlinkClick r:id="" action="ppaction://media"/>
            <a:extLst>
              <a:ext uri="{FF2B5EF4-FFF2-40B4-BE49-F238E27FC236}">
                <a16:creationId xmlns:a16="http://schemas.microsoft.com/office/drawing/2014/main" id="{4FF7D2E1-7C99-4850-BD04-C61ECDDE9DD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80000" y="5760000"/>
            <a:ext cx="612000" cy="612000"/>
          </a:xfrm>
          <a:prstGeom prst="rect">
            <a:avLst/>
          </a:prstGeom>
        </p:spPr>
      </p:pic>
    </p:spTree>
    <p:custDataLst>
      <p:tags r:id="rId1"/>
    </p:custDataLst>
    <p:extLst>
      <p:ext uri="{BB962C8B-B14F-4D97-AF65-F5344CB8AC3E}">
        <p14:creationId xmlns:p14="http://schemas.microsoft.com/office/powerpoint/2010/main" val="2193155788"/>
      </p:ext>
    </p:extLst>
  </p:cSld>
  <p:clrMapOvr>
    <a:masterClrMapping/>
  </p:clrMapOvr>
  <mc:AlternateContent xmlns:mc="http://schemas.openxmlformats.org/markup-compatibility/2006" xmlns:p14="http://schemas.microsoft.com/office/powerpoint/2010/main">
    <mc:Choice Requires="p14">
      <p:transition spd="slow" p14:dur="2000" advTm="137883"/>
    </mc:Choice>
    <mc:Fallback xmlns="">
      <p:transition spd="slow" advTm="137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293C4-3F62-4864-A83A-90B047022093}"/>
              </a:ext>
            </a:extLst>
          </p:cNvPr>
          <p:cNvSpPr>
            <a:spLocks noGrp="1"/>
          </p:cNvSpPr>
          <p:nvPr>
            <p:ph type="title"/>
          </p:nvPr>
        </p:nvSpPr>
        <p:spPr>
          <a:xfrm>
            <a:off x="457200" y="1080000"/>
            <a:ext cx="8229600" cy="1080000"/>
          </a:xfrm>
        </p:spPr>
        <p:txBody>
          <a:bodyPr/>
          <a:lstStyle/>
          <a:p>
            <a:r>
              <a:rPr lang="en-GB" sz="3200" b="1" dirty="0">
                <a:latin typeface="Arial" panose="020B0604020202020204" pitchFamily="34" charset="0"/>
                <a:cs typeface="Arial" panose="020B0604020202020204" pitchFamily="34" charset="0"/>
              </a:rPr>
              <a:t>What is the Level 3 award? </a:t>
            </a:r>
          </a:p>
        </p:txBody>
      </p:sp>
      <p:sp>
        <p:nvSpPr>
          <p:cNvPr id="3" name="Content Placeholder 2">
            <a:extLst>
              <a:ext uri="{FF2B5EF4-FFF2-40B4-BE49-F238E27FC236}">
                <a16:creationId xmlns:a16="http://schemas.microsoft.com/office/drawing/2014/main" id="{FF52508E-BCB2-4F2B-BC09-BF7D0042692C}"/>
              </a:ext>
            </a:extLst>
          </p:cNvPr>
          <p:cNvSpPr>
            <a:spLocks noGrp="1"/>
          </p:cNvSpPr>
          <p:nvPr>
            <p:ph idx="1"/>
          </p:nvPr>
        </p:nvSpPr>
        <p:spPr>
          <a:xfrm>
            <a:off x="432000" y="2160000"/>
            <a:ext cx="8280000" cy="3711457"/>
          </a:xfrm>
        </p:spPr>
        <p:txBody>
          <a:bodyPr/>
          <a:lstStyle/>
          <a:p>
            <a:r>
              <a:rPr lang="en-GB" sz="2800" dirty="0">
                <a:latin typeface="Arial" panose="020B0604020202020204" pitchFamily="34" charset="0"/>
                <a:cs typeface="Arial" panose="020B0604020202020204" pitchFamily="34" charset="0"/>
              </a:rPr>
              <a:t>The Level 3 award is an is an externally verified and accredited award through OCN London</a:t>
            </a:r>
          </a:p>
          <a:p>
            <a:r>
              <a:rPr lang="en-GB" sz="2800" dirty="0">
                <a:solidFill>
                  <a:srgbClr val="7030A0"/>
                </a:solidFill>
                <a:latin typeface="Arial" panose="020B0604020202020204" pitchFamily="34" charset="0"/>
                <a:cs typeface="Arial" panose="020B0604020202020204" pitchFamily="34" charset="0"/>
              </a:rPr>
              <a:t>It is achieved by attending an Elklan course and completion of a Level 3 Learning Log</a:t>
            </a:r>
          </a:p>
          <a:p>
            <a:r>
              <a:rPr lang="en-GB" sz="2800" dirty="0">
                <a:latin typeface="Arial" panose="020B0604020202020204" pitchFamily="34" charset="0"/>
                <a:cs typeface="Arial" panose="020B0604020202020204" pitchFamily="34" charset="0"/>
              </a:rPr>
              <a:t>The Learning Log consists of tasks that learners complete with children and young people in their settings to put into practice what they have learnt from the course. </a:t>
            </a:r>
          </a:p>
          <a:p>
            <a:endParaRPr lang="en-GB" dirty="0"/>
          </a:p>
        </p:txBody>
      </p:sp>
      <p:sp>
        <p:nvSpPr>
          <p:cNvPr id="4" name="Slide Number Placeholder 3">
            <a:extLst>
              <a:ext uri="{FF2B5EF4-FFF2-40B4-BE49-F238E27FC236}">
                <a16:creationId xmlns:a16="http://schemas.microsoft.com/office/drawing/2014/main" id="{8DAA4D4C-2C6B-4F3A-8AA0-89EA753E807E}"/>
              </a:ext>
            </a:extLst>
          </p:cNvPr>
          <p:cNvSpPr>
            <a:spLocks noGrp="1"/>
          </p:cNvSpPr>
          <p:nvPr>
            <p:ph type="sldNum" sz="quarter" idx="12"/>
          </p:nvPr>
        </p:nvSpPr>
        <p:spPr/>
        <p:txBody>
          <a:bodyPr/>
          <a:lstStyle/>
          <a:p>
            <a:pPr>
              <a:defRPr/>
            </a:pPr>
            <a:fld id="{C24D71E1-CBB6-9944-9FBC-4C69C169FCA3}" type="slidenum">
              <a:rPr lang="en-US" smtClean="0"/>
              <a:pPr>
                <a:defRPr/>
              </a:pPr>
              <a:t>6</a:t>
            </a:fld>
            <a:endParaRPr lang="en-US"/>
          </a:p>
        </p:txBody>
      </p:sp>
      <p:pic>
        <p:nvPicPr>
          <p:cNvPr id="5" name="media special slide6">
            <a:hlinkClick r:id="" action="ppaction://media"/>
            <a:extLst>
              <a:ext uri="{FF2B5EF4-FFF2-40B4-BE49-F238E27FC236}">
                <a16:creationId xmlns:a16="http://schemas.microsoft.com/office/drawing/2014/main" id="{EA3070A3-D392-4FB5-B9C7-622D14F2039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280000" y="5760000"/>
            <a:ext cx="612000" cy="612000"/>
          </a:xfrm>
          <a:prstGeom prst="rect">
            <a:avLst/>
          </a:prstGeom>
        </p:spPr>
      </p:pic>
    </p:spTree>
    <p:custDataLst>
      <p:tags r:id="rId1"/>
    </p:custDataLst>
    <p:extLst>
      <p:ext uri="{BB962C8B-B14F-4D97-AF65-F5344CB8AC3E}">
        <p14:creationId xmlns:p14="http://schemas.microsoft.com/office/powerpoint/2010/main" val="224874749"/>
      </p:ext>
    </p:extLst>
  </p:cSld>
  <p:clrMapOvr>
    <a:masterClrMapping/>
  </p:clrMapOvr>
  <mc:AlternateContent xmlns:mc="http://schemas.openxmlformats.org/markup-compatibility/2006" xmlns:p14="http://schemas.microsoft.com/office/powerpoint/2010/main">
    <mc:Choice Requires="p14">
      <p:transition spd="slow" p14:dur="2000" advTm="37746"/>
    </mc:Choice>
    <mc:Fallback xmlns="">
      <p:transition spd="slow" advTm="37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695" fill="hold"/>
                                        <p:tgtEl>
                                          <p:spTgt spid="5"/>
                                        </p:tgtEl>
                                      </p:cBhvr>
                                    </p:cmd>
                                  </p:childTnLst>
                                </p:cTn>
                              </p:par>
                              <p:par>
                                <p:cTn id="7" presetID="2" presetClass="entr" presetSubtype="8" fill="hold" grpId="0" nodeType="withEffect">
                                  <p:stCondLst>
                                    <p:cond delay="850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additive="base">
                                        <p:cTn id="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3">
                                            <p:txEl>
                                              <p:pRg st="0" end="0"/>
                                            </p:txEl>
                                          </p:spTgt>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145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225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B901-D593-4065-9E69-C16B3247089D}"/>
              </a:ext>
            </a:extLst>
          </p:cNvPr>
          <p:cNvSpPr>
            <a:spLocks noGrp="1"/>
          </p:cNvSpPr>
          <p:nvPr>
            <p:ph type="title"/>
          </p:nvPr>
        </p:nvSpPr>
        <p:spPr>
          <a:xfrm>
            <a:off x="457200" y="1080000"/>
            <a:ext cx="8229600" cy="1080000"/>
          </a:xfrm>
        </p:spPr>
        <p:txBody>
          <a:bodyPr/>
          <a:lstStyle/>
          <a:p>
            <a:r>
              <a:rPr lang="en-GB" sz="3200" b="1" dirty="0">
                <a:latin typeface="Arial" panose="020B0604020202020204" pitchFamily="34" charset="0"/>
                <a:cs typeface="Arial" panose="020B0604020202020204" pitchFamily="34" charset="0"/>
              </a:rPr>
              <a:t>Structure of the programme</a:t>
            </a:r>
          </a:p>
        </p:txBody>
      </p:sp>
      <p:sp>
        <p:nvSpPr>
          <p:cNvPr id="3" name="Content Placeholder 2">
            <a:extLst>
              <a:ext uri="{FF2B5EF4-FFF2-40B4-BE49-F238E27FC236}">
                <a16:creationId xmlns:a16="http://schemas.microsoft.com/office/drawing/2014/main" id="{7B06FFB7-9924-4ADD-82E8-32C55265C032}"/>
              </a:ext>
            </a:extLst>
          </p:cNvPr>
          <p:cNvSpPr>
            <a:spLocks noGrp="1"/>
          </p:cNvSpPr>
          <p:nvPr>
            <p:ph idx="1"/>
          </p:nvPr>
        </p:nvSpPr>
        <p:spPr>
          <a:xfrm>
            <a:off x="432000" y="2160000"/>
            <a:ext cx="8280000" cy="4452211"/>
          </a:xfrm>
        </p:spPr>
        <p:txBody>
          <a:bodyPr/>
          <a:lstStyle/>
          <a:p>
            <a:r>
              <a:rPr lang="en-GB" sz="2200" dirty="0">
                <a:solidFill>
                  <a:srgbClr val="7030A0"/>
                </a:solidFill>
                <a:latin typeface="Arial" panose="020B0604020202020204" pitchFamily="34" charset="0"/>
                <a:cs typeface="Arial" panose="020B0604020202020204" pitchFamily="34" charset="0"/>
              </a:rPr>
              <a:t>1:20 staff in the school need to have completed either ‘Speech and Language Support for Pupils with SLD’, ‘Communication Support for 0-25s with Complex Needs’  or ‘Verbal Pupils with ASD’ course. The TA’s complete a Level 3 Learning Log</a:t>
            </a:r>
          </a:p>
          <a:p>
            <a:r>
              <a:rPr lang="en-GB" sz="2200" dirty="0">
                <a:solidFill>
                  <a:schemeClr val="tx1"/>
                </a:solidFill>
                <a:latin typeface="Arial" panose="020B0604020202020204" pitchFamily="34" charset="0"/>
                <a:cs typeface="Arial" panose="020B0604020202020204" pitchFamily="34" charset="0"/>
              </a:rPr>
              <a:t>The Level 4 qualification does not involve attending another course</a:t>
            </a:r>
          </a:p>
          <a:p>
            <a:r>
              <a:rPr lang="en-GB" sz="2200" dirty="0">
                <a:solidFill>
                  <a:srgbClr val="7030A0"/>
                </a:solidFill>
                <a:latin typeface="Arial" panose="020B0604020202020204" pitchFamily="34" charset="0"/>
                <a:cs typeface="Arial" panose="020B0604020202020204" pitchFamily="34" charset="0"/>
              </a:rPr>
              <a:t>Level 4 LCPS cascade a 5 x 1 hour session course (Communication Counts) to all staff in their school</a:t>
            </a:r>
          </a:p>
          <a:p>
            <a:r>
              <a:rPr lang="en-GB" sz="2200" dirty="0">
                <a:solidFill>
                  <a:schemeClr val="tx1"/>
                </a:solidFill>
                <a:latin typeface="Arial" panose="020B0604020202020204" pitchFamily="34" charset="0"/>
                <a:cs typeface="Arial" panose="020B0604020202020204" pitchFamily="34" charset="0"/>
              </a:rPr>
              <a:t>They are mentored by an Elklan tutor throughout the delivery of Communication Counts to the staff team.</a:t>
            </a:r>
            <a:endParaRPr lang="en-GB" sz="2200" dirty="0"/>
          </a:p>
        </p:txBody>
      </p:sp>
      <p:sp>
        <p:nvSpPr>
          <p:cNvPr id="6" name="Slide Number Placeholder 3">
            <a:extLst>
              <a:ext uri="{FF2B5EF4-FFF2-40B4-BE49-F238E27FC236}">
                <a16:creationId xmlns:a16="http://schemas.microsoft.com/office/drawing/2014/main" id="{BE854FA2-D750-417C-A3E3-7B8D6A405726}"/>
              </a:ext>
            </a:extLst>
          </p:cNvPr>
          <p:cNvSpPr>
            <a:spLocks noGrp="1"/>
          </p:cNvSpPr>
          <p:nvPr>
            <p:ph type="sldNum" sz="quarter" idx="12"/>
          </p:nvPr>
        </p:nvSpPr>
        <p:spPr>
          <a:xfrm>
            <a:off x="65532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4D71E1-CBB6-9944-9FBC-4C69C169FCA3}" type="slidenum">
              <a:rPr kumimoji="0" lang="en-US" sz="1800" b="0" i="0" u="none" strike="noStrike" kern="1200" cap="none" spc="0" normalizeH="0" baseline="0" noProof="0" smtClean="0">
                <a:ln>
                  <a:noFill/>
                </a:ln>
                <a:solidFill>
                  <a:prstClr val="black">
                    <a:tint val="75000"/>
                  </a:prstClr>
                </a:solidFill>
                <a:effectLst/>
                <a:uLnTx/>
                <a:uFillTx/>
                <a:latin typeface="Gotham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prstClr val="black">
                  <a:tint val="75000"/>
                </a:prstClr>
              </a:solidFill>
              <a:effectLst/>
              <a:uLnTx/>
              <a:uFillTx/>
              <a:latin typeface="Gotham Light"/>
              <a:ea typeface="+mn-ea"/>
              <a:cs typeface="+mn-cs"/>
            </a:endParaRPr>
          </a:p>
        </p:txBody>
      </p:sp>
      <p:pic>
        <p:nvPicPr>
          <p:cNvPr id="5" name="media special slide7">
            <a:hlinkClick r:id="" action="ppaction://media"/>
            <a:extLst>
              <a:ext uri="{FF2B5EF4-FFF2-40B4-BE49-F238E27FC236}">
                <a16:creationId xmlns:a16="http://schemas.microsoft.com/office/drawing/2014/main" id="{D2A870DB-8C18-48A2-9EE9-9FAEBAAF1EE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280000" y="5760000"/>
            <a:ext cx="612000" cy="612000"/>
          </a:xfrm>
          <a:prstGeom prst="rect">
            <a:avLst/>
          </a:prstGeom>
        </p:spPr>
      </p:pic>
    </p:spTree>
    <p:custDataLst>
      <p:tags r:id="rId1"/>
    </p:custDataLst>
    <p:extLst>
      <p:ext uri="{BB962C8B-B14F-4D97-AF65-F5344CB8AC3E}">
        <p14:creationId xmlns:p14="http://schemas.microsoft.com/office/powerpoint/2010/main" val="3588436073"/>
      </p:ext>
    </p:extLst>
  </p:cSld>
  <p:clrMapOvr>
    <a:masterClrMapping/>
  </p:clrMapOvr>
  <mc:AlternateContent xmlns:mc="http://schemas.openxmlformats.org/markup-compatibility/2006" xmlns:p14="http://schemas.microsoft.com/office/powerpoint/2010/main">
    <mc:Choice Requires="p14">
      <p:transition spd="slow" p14:dur="2000" advTm="73213"/>
    </mc:Choice>
    <mc:Fallback xmlns="">
      <p:transition spd="slow" advTm="73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106" fill="hold"/>
                                        <p:tgtEl>
                                          <p:spTgt spid="5"/>
                                        </p:tgtEl>
                                      </p:cBhvr>
                                    </p:cmd>
                                  </p:childTnLst>
                                </p:cTn>
                              </p:par>
                              <p:par>
                                <p:cTn id="7" presetID="2" presetClass="entr" presetSubtype="8" fill="hold" grpId="0" nodeType="withEffect">
                                  <p:stCondLst>
                                    <p:cond delay="450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additive="base">
                                        <p:cTn id="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3">
                                            <p:txEl>
                                              <p:pRg st="0" end="0"/>
                                            </p:txEl>
                                          </p:spTgt>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290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455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6300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4D429-A5D7-4F80-AD95-B23B74E38705}"/>
              </a:ext>
            </a:extLst>
          </p:cNvPr>
          <p:cNvSpPr>
            <a:spLocks noGrp="1"/>
          </p:cNvSpPr>
          <p:nvPr>
            <p:ph type="title"/>
          </p:nvPr>
        </p:nvSpPr>
        <p:spPr>
          <a:xfrm>
            <a:off x="457200" y="1080000"/>
            <a:ext cx="8229600" cy="1080000"/>
          </a:xfrm>
        </p:spPr>
        <p:txBody>
          <a:bodyPr/>
          <a:lstStyle/>
          <a:p>
            <a:r>
              <a:rPr lang="en-GB" sz="3200" b="1" dirty="0">
                <a:latin typeface="Arial" panose="020B0604020202020204" pitchFamily="34" charset="0"/>
                <a:cs typeface="Arial" panose="020B0604020202020204" pitchFamily="34" charset="0"/>
              </a:rPr>
              <a:t>Communication Counts – Level 4 </a:t>
            </a:r>
          </a:p>
        </p:txBody>
      </p:sp>
      <p:sp>
        <p:nvSpPr>
          <p:cNvPr id="3" name="Content Placeholder 2">
            <a:extLst>
              <a:ext uri="{FF2B5EF4-FFF2-40B4-BE49-F238E27FC236}">
                <a16:creationId xmlns:a16="http://schemas.microsoft.com/office/drawing/2014/main" id="{128C9699-328C-48B4-B882-3D4C03E9B03D}"/>
              </a:ext>
            </a:extLst>
          </p:cNvPr>
          <p:cNvSpPr>
            <a:spLocks noGrp="1"/>
          </p:cNvSpPr>
          <p:nvPr>
            <p:ph idx="1"/>
          </p:nvPr>
        </p:nvSpPr>
        <p:spPr>
          <a:xfrm>
            <a:off x="432000" y="2160000"/>
            <a:ext cx="8280000" cy="3711457"/>
          </a:xfrm>
        </p:spPr>
        <p:txBody>
          <a:bodyPr/>
          <a:lstStyle/>
          <a:p>
            <a:pPr marL="285750" indent="-285750">
              <a:buFont typeface="Arial" panose="020B0604020202020204" pitchFamily="34" charset="0"/>
              <a:buChar char="•"/>
            </a:pPr>
            <a:r>
              <a:rPr lang="en-GB" sz="2800" dirty="0">
                <a:solidFill>
                  <a:srgbClr val="7030A0"/>
                </a:solidFill>
                <a:latin typeface="Arial" panose="020B0604020202020204" pitchFamily="34" charset="0"/>
                <a:cs typeface="Arial" panose="020B0604020202020204" pitchFamily="34" charset="0"/>
              </a:rPr>
              <a:t>Schools can choose which of the Elklan courses they wish to cascade to the whole school staff</a:t>
            </a: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A combination of courses can be cascaded to meet the nature of the school</a:t>
            </a:r>
          </a:p>
          <a:p>
            <a:pPr marL="285750" indent="-285750">
              <a:buFont typeface="Arial" panose="020B0604020202020204" pitchFamily="34" charset="0"/>
              <a:buChar char="•"/>
            </a:pPr>
            <a:r>
              <a:rPr lang="en-GB" sz="2800" dirty="0">
                <a:solidFill>
                  <a:srgbClr val="7030A0"/>
                </a:solidFill>
                <a:latin typeface="Arial" panose="020B0604020202020204" pitchFamily="34" charset="0"/>
                <a:cs typeface="Arial" panose="020B0604020202020204" pitchFamily="34" charset="0"/>
              </a:rPr>
              <a:t>Whichever course(s) are chosen there MUST be 1:20 teachers trained at step 1. Where there are less than 20 staff there must be a minimum of 2 teachers trained.</a:t>
            </a:r>
          </a:p>
        </p:txBody>
      </p:sp>
      <p:sp>
        <p:nvSpPr>
          <p:cNvPr id="6" name="Slide Number Placeholder 3">
            <a:extLst>
              <a:ext uri="{FF2B5EF4-FFF2-40B4-BE49-F238E27FC236}">
                <a16:creationId xmlns:a16="http://schemas.microsoft.com/office/drawing/2014/main" id="{535FC5EB-86D5-436E-81EB-D86FAE373782}"/>
              </a:ext>
            </a:extLst>
          </p:cNvPr>
          <p:cNvSpPr>
            <a:spLocks noGrp="1"/>
          </p:cNvSpPr>
          <p:nvPr>
            <p:ph type="sldNum" sz="quarter" idx="12"/>
          </p:nvPr>
        </p:nvSpPr>
        <p:spPr>
          <a:xfrm>
            <a:off x="65532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4D71E1-CBB6-9944-9FBC-4C69C169FCA3}" type="slidenum">
              <a:rPr kumimoji="0" lang="en-US" sz="1800" b="0" i="0" u="none" strike="noStrike" kern="1200" cap="none" spc="0" normalizeH="0" baseline="0" noProof="0" smtClean="0">
                <a:ln>
                  <a:noFill/>
                </a:ln>
                <a:solidFill>
                  <a:prstClr val="black">
                    <a:tint val="75000"/>
                  </a:prstClr>
                </a:solidFill>
                <a:effectLst/>
                <a:uLnTx/>
                <a:uFillTx/>
                <a:latin typeface="Gotham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black">
                  <a:tint val="75000"/>
                </a:prstClr>
              </a:solidFill>
              <a:effectLst/>
              <a:uLnTx/>
              <a:uFillTx/>
              <a:latin typeface="Gotham Light"/>
              <a:ea typeface="+mn-ea"/>
              <a:cs typeface="+mn-cs"/>
            </a:endParaRPr>
          </a:p>
        </p:txBody>
      </p:sp>
      <p:pic>
        <p:nvPicPr>
          <p:cNvPr id="5" name="media special slide8">
            <a:hlinkClick r:id="" action="ppaction://media"/>
            <a:extLst>
              <a:ext uri="{FF2B5EF4-FFF2-40B4-BE49-F238E27FC236}">
                <a16:creationId xmlns:a16="http://schemas.microsoft.com/office/drawing/2014/main" id="{FB1EE8E6-0BA9-4769-825F-3EF3AFA7CB9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280000" y="5760000"/>
            <a:ext cx="612000" cy="612000"/>
          </a:xfrm>
          <a:prstGeom prst="rect">
            <a:avLst/>
          </a:prstGeom>
        </p:spPr>
      </p:pic>
    </p:spTree>
    <p:custDataLst>
      <p:tags r:id="rId1"/>
    </p:custDataLst>
    <p:extLst>
      <p:ext uri="{BB962C8B-B14F-4D97-AF65-F5344CB8AC3E}">
        <p14:creationId xmlns:p14="http://schemas.microsoft.com/office/powerpoint/2010/main" val="1020122857"/>
      </p:ext>
    </p:extLst>
  </p:cSld>
  <p:clrMapOvr>
    <a:masterClrMapping/>
  </p:clrMapOvr>
  <mc:AlternateContent xmlns:mc="http://schemas.openxmlformats.org/markup-compatibility/2006" xmlns:p14="http://schemas.microsoft.com/office/powerpoint/2010/main">
    <mc:Choice Requires="p14">
      <p:transition spd="slow" p14:dur="2000" advTm="57089"/>
    </mc:Choice>
    <mc:Fallback xmlns="">
      <p:transition spd="slow" advTm="57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038" fill="hold"/>
                                        <p:tgtEl>
                                          <p:spTgt spid="5"/>
                                        </p:tgtEl>
                                      </p:cBhvr>
                                    </p:cmd>
                                  </p:childTnLst>
                                </p:cTn>
                              </p:par>
                              <p:par>
                                <p:cTn id="7" presetID="2" presetClass="entr" presetSubtype="8" fill="hold" grpId="0" nodeType="withEffect">
                                  <p:stCondLst>
                                    <p:cond delay="650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additive="base">
                                        <p:cTn id="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3">
                                            <p:txEl>
                                              <p:pRg st="0" end="0"/>
                                            </p:txEl>
                                          </p:spTgt>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215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400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47F15-2F45-4FAF-8043-4B9724D50098}"/>
              </a:ext>
            </a:extLst>
          </p:cNvPr>
          <p:cNvSpPr>
            <a:spLocks noGrp="1"/>
          </p:cNvSpPr>
          <p:nvPr>
            <p:ph type="title"/>
          </p:nvPr>
        </p:nvSpPr>
        <p:spPr>
          <a:xfrm>
            <a:off x="457200" y="1080000"/>
            <a:ext cx="8229600" cy="1080000"/>
          </a:xfrm>
        </p:spPr>
        <p:txBody>
          <a:bodyPr/>
          <a:lstStyle/>
          <a:p>
            <a:r>
              <a:rPr lang="en-GB" sz="3200" b="1" dirty="0">
                <a:latin typeface="Arial" panose="020B0604020202020204" pitchFamily="34" charset="0"/>
                <a:cs typeface="Arial" panose="020B0604020202020204" pitchFamily="34" charset="0"/>
              </a:rPr>
              <a:t>Communication Counts – Level 4 </a:t>
            </a:r>
          </a:p>
        </p:txBody>
      </p:sp>
      <p:sp>
        <p:nvSpPr>
          <p:cNvPr id="3" name="Content Placeholder 2">
            <a:extLst>
              <a:ext uri="{FF2B5EF4-FFF2-40B4-BE49-F238E27FC236}">
                <a16:creationId xmlns:a16="http://schemas.microsoft.com/office/drawing/2014/main" id="{60EEC4C6-8625-4976-8DA7-1A489E2BB084}"/>
              </a:ext>
            </a:extLst>
          </p:cNvPr>
          <p:cNvSpPr>
            <a:spLocks noGrp="1"/>
          </p:cNvSpPr>
          <p:nvPr>
            <p:ph idx="1"/>
          </p:nvPr>
        </p:nvSpPr>
        <p:spPr>
          <a:xfrm>
            <a:off x="432000" y="2160000"/>
            <a:ext cx="8280000" cy="3711457"/>
          </a:xfrm>
        </p:spPr>
        <p:txBody>
          <a:bodyPr/>
          <a:lstStyle/>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The course completed at Step 1 must match the cascade to be delivered</a:t>
            </a:r>
          </a:p>
          <a:p>
            <a:pPr marL="285750" indent="-285750">
              <a:buFont typeface="Arial" panose="020B0604020202020204" pitchFamily="34" charset="0"/>
              <a:buChar char="•"/>
            </a:pPr>
            <a:r>
              <a:rPr lang="en-GB" sz="2800" dirty="0">
                <a:solidFill>
                  <a:srgbClr val="7030A0"/>
                </a:solidFill>
                <a:latin typeface="Arial" panose="020B0604020202020204" pitchFamily="34" charset="0"/>
                <a:cs typeface="Arial" panose="020B0604020202020204" pitchFamily="34" charset="0"/>
              </a:rPr>
              <a:t>All staff in the school, teaching and non-teaching will complete one or other of the cascaded courses to achieve CFSe status</a:t>
            </a:r>
          </a:p>
          <a:p>
            <a:pPr marL="285750" indent="-285750">
              <a:buFont typeface="Arial" panose="020B0604020202020204" pitchFamily="34" charset="0"/>
              <a:buChar char="•"/>
            </a:pPr>
            <a:r>
              <a:rPr lang="en-GB" sz="2800" dirty="0">
                <a:solidFill>
                  <a:schemeClr val="tx1"/>
                </a:solidFill>
                <a:latin typeface="Arial" panose="020B0604020202020204" pitchFamily="34" charset="0"/>
                <a:cs typeface="Arial" panose="020B0604020202020204" pitchFamily="34" charset="0"/>
              </a:rPr>
              <a:t>Over the next three years all courses can be cascaded again to different staff as the school requires.</a:t>
            </a:r>
          </a:p>
        </p:txBody>
      </p:sp>
      <p:sp>
        <p:nvSpPr>
          <p:cNvPr id="6" name="Slide Number Placeholder 3">
            <a:extLst>
              <a:ext uri="{FF2B5EF4-FFF2-40B4-BE49-F238E27FC236}">
                <a16:creationId xmlns:a16="http://schemas.microsoft.com/office/drawing/2014/main" id="{52197E92-E7CB-4E4C-80F8-809A190282C4}"/>
              </a:ext>
            </a:extLst>
          </p:cNvPr>
          <p:cNvSpPr>
            <a:spLocks noGrp="1"/>
          </p:cNvSpPr>
          <p:nvPr>
            <p:ph type="sldNum" sz="quarter" idx="12"/>
          </p:nvPr>
        </p:nvSpPr>
        <p:spPr>
          <a:xfrm>
            <a:off x="65532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4D71E1-CBB6-9944-9FBC-4C69C169FCA3}" type="slidenum">
              <a:rPr kumimoji="0" lang="en-US" sz="1800" b="0" i="0" u="none" strike="noStrike" kern="1200" cap="none" spc="0" normalizeH="0" baseline="0" noProof="0" smtClean="0">
                <a:ln>
                  <a:noFill/>
                </a:ln>
                <a:solidFill>
                  <a:prstClr val="black">
                    <a:tint val="75000"/>
                  </a:prstClr>
                </a:solidFill>
                <a:effectLst/>
                <a:uLnTx/>
                <a:uFillTx/>
                <a:latin typeface="Gotham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black">
                  <a:tint val="75000"/>
                </a:prstClr>
              </a:solidFill>
              <a:effectLst/>
              <a:uLnTx/>
              <a:uFillTx/>
              <a:latin typeface="Gotham Light"/>
              <a:ea typeface="+mn-ea"/>
              <a:cs typeface="+mn-cs"/>
            </a:endParaRPr>
          </a:p>
        </p:txBody>
      </p:sp>
      <p:pic>
        <p:nvPicPr>
          <p:cNvPr id="5" name="media special slide9">
            <a:hlinkClick r:id="" action="ppaction://media"/>
            <a:extLst>
              <a:ext uri="{FF2B5EF4-FFF2-40B4-BE49-F238E27FC236}">
                <a16:creationId xmlns:a16="http://schemas.microsoft.com/office/drawing/2014/main" id="{E0775B5E-3C8D-433F-BDE7-9C0293B6CE0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280000" y="5760000"/>
            <a:ext cx="612000" cy="612000"/>
          </a:xfrm>
          <a:prstGeom prst="rect">
            <a:avLst/>
          </a:prstGeom>
        </p:spPr>
      </p:pic>
    </p:spTree>
    <p:custDataLst>
      <p:tags r:id="rId1"/>
    </p:custDataLst>
    <p:extLst>
      <p:ext uri="{BB962C8B-B14F-4D97-AF65-F5344CB8AC3E}">
        <p14:creationId xmlns:p14="http://schemas.microsoft.com/office/powerpoint/2010/main" val="3153603759"/>
      </p:ext>
    </p:extLst>
  </p:cSld>
  <p:clrMapOvr>
    <a:masterClrMapping/>
  </p:clrMapOvr>
  <mc:AlternateContent xmlns:mc="http://schemas.openxmlformats.org/markup-compatibility/2006" xmlns:p14="http://schemas.microsoft.com/office/powerpoint/2010/main">
    <mc:Choice Requires="p14">
      <p:transition spd="slow" p14:dur="2000" advTm="57175"/>
    </mc:Choice>
    <mc:Fallback xmlns="">
      <p:transition spd="slow" advTm="57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038" fill="hold"/>
                                        <p:tgtEl>
                                          <p:spTgt spid="5"/>
                                        </p:tgtEl>
                                      </p:cBhvr>
                                    </p:cmd>
                                  </p:childTnLst>
                                </p:cTn>
                              </p:par>
                              <p:par>
                                <p:cTn id="7" presetID="2" presetClass="entr" presetSubtype="8" fill="hold" grpId="0" nodeType="withEffect">
                                  <p:stCondLst>
                                    <p:cond delay="120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additive="base">
                                        <p:cTn id="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0" dur="500" fill="hold"/>
                                        <p:tgtEl>
                                          <p:spTgt spid="3">
                                            <p:txEl>
                                              <p:pRg st="0" end="0"/>
                                            </p:txEl>
                                          </p:spTgt>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1900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425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TIMING" val="|5.3"/>
</p:tagLst>
</file>

<file path=ppt/tags/tag11.xml><?xml version="1.0" encoding="utf-8"?>
<p:tagLst xmlns:a="http://schemas.openxmlformats.org/drawingml/2006/main" xmlns:r="http://schemas.openxmlformats.org/officeDocument/2006/relationships" xmlns:p="http://schemas.openxmlformats.org/presentationml/2006/main">
  <p:tag name="TIMING" val="|5.2|14.7|15.1"/>
</p:tagLst>
</file>

<file path=ppt/tags/tag12.xml><?xml version="1.0" encoding="utf-8"?>
<p:tagLst xmlns:a="http://schemas.openxmlformats.org/drawingml/2006/main" xmlns:r="http://schemas.openxmlformats.org/officeDocument/2006/relationships" xmlns:p="http://schemas.openxmlformats.org/presentationml/2006/main">
  <p:tag name="TIMING" val="|9.9|8|19.8"/>
</p:tagLst>
</file>

<file path=ppt/tags/tag13.xml><?xml version="1.0" encoding="utf-8"?>
<p:tagLst xmlns:a="http://schemas.openxmlformats.org/drawingml/2006/main" xmlns:r="http://schemas.openxmlformats.org/officeDocument/2006/relationships" xmlns:p="http://schemas.openxmlformats.org/presentationml/2006/main">
  <p:tag name="TIMING" val="|7|14.2|12.2|16.5|15.4"/>
</p:tagLst>
</file>

<file path=ppt/tags/tag14.xml><?xml version="1.0" encoding="utf-8"?>
<p:tagLst xmlns:a="http://schemas.openxmlformats.org/drawingml/2006/main" xmlns:r="http://schemas.openxmlformats.org/officeDocument/2006/relationships" xmlns:p="http://schemas.openxmlformats.org/presentationml/2006/main">
  <p:tag name="TIMING" val="|4|16.4|24.2|16.1"/>
</p:tagLst>
</file>

<file path=ppt/tags/tag15.xml><?xml version="1.0" encoding="utf-8"?>
<p:tagLst xmlns:a="http://schemas.openxmlformats.org/drawingml/2006/main" xmlns:r="http://schemas.openxmlformats.org/officeDocument/2006/relationships" xmlns:p="http://schemas.openxmlformats.org/presentationml/2006/main">
  <p:tag name="TIMING" val="|4.8|14.6|19.9"/>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4|8.7|6.8|14"/>
</p:tagLst>
</file>

<file path=ppt/tags/tag17.xml><?xml version="1.0" encoding="utf-8"?>
<p:tagLst xmlns:a="http://schemas.openxmlformats.org/drawingml/2006/main" xmlns:r="http://schemas.openxmlformats.org/officeDocument/2006/relationships" xmlns:p="http://schemas.openxmlformats.org/presentationml/2006/main">
  <p:tag name="TIMING" val="|2.1"/>
</p:tagLst>
</file>

<file path=ppt/tags/tag18.xml><?xml version="1.0" encoding="utf-8"?>
<p:tagLst xmlns:a="http://schemas.openxmlformats.org/drawingml/2006/main" xmlns:r="http://schemas.openxmlformats.org/officeDocument/2006/relationships" xmlns:p="http://schemas.openxmlformats.org/presentationml/2006/main">
  <p:tag name="TIMING" val="|2.9|11.6|9.4|1.7|1.7"/>
</p:tagLst>
</file>

<file path=ppt/tags/tag2.xml><?xml version="1.0" encoding="utf-8"?>
<p:tagLst xmlns:a="http://schemas.openxmlformats.org/drawingml/2006/main" xmlns:r="http://schemas.openxmlformats.org/officeDocument/2006/relationships" xmlns:p="http://schemas.openxmlformats.org/presentationml/2006/main">
  <p:tag name="TIMING" val="|15.3|15"/>
</p:tagLst>
</file>

<file path=ppt/tags/tag3.xml><?xml version="1.0" encoding="utf-8"?>
<p:tagLst xmlns:a="http://schemas.openxmlformats.org/drawingml/2006/main" xmlns:r="http://schemas.openxmlformats.org/officeDocument/2006/relationships" xmlns:p="http://schemas.openxmlformats.org/presentationml/2006/main">
  <p:tag name="TIMING" val="|4.2|12.8|8.4"/>
</p:tagLst>
</file>

<file path=ppt/tags/tag4.xml><?xml version="1.0" encoding="utf-8"?>
<p:tagLst xmlns:a="http://schemas.openxmlformats.org/drawingml/2006/main" xmlns:r="http://schemas.openxmlformats.org/officeDocument/2006/relationships" xmlns:p="http://schemas.openxmlformats.org/presentationml/2006/main">
  <p:tag name="TIMING" val="|6.2|9.1|3.9"/>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2"/>
</p:tagLst>
</file>

<file path=ppt/tags/tag6.xml><?xml version="1.0" encoding="utf-8"?>
<p:tagLst xmlns:a="http://schemas.openxmlformats.org/drawingml/2006/main" xmlns:r="http://schemas.openxmlformats.org/officeDocument/2006/relationships" xmlns:p="http://schemas.openxmlformats.org/presentationml/2006/main">
  <p:tag name="TIMING" val="|8.8|6|8.4"/>
</p:tagLst>
</file>

<file path=ppt/tags/tag7.xml><?xml version="1.0" encoding="utf-8"?>
<p:tagLst xmlns:a="http://schemas.openxmlformats.org/drawingml/2006/main" xmlns:r="http://schemas.openxmlformats.org/officeDocument/2006/relationships" xmlns:p="http://schemas.openxmlformats.org/presentationml/2006/main">
  <p:tag name="TIMING" val="|4.1|25.1|16.9|17.4"/>
</p:tagLst>
</file>

<file path=ppt/tags/tag8.xml><?xml version="1.0" encoding="utf-8"?>
<p:tagLst xmlns:a="http://schemas.openxmlformats.org/drawingml/2006/main" xmlns:r="http://schemas.openxmlformats.org/officeDocument/2006/relationships" xmlns:p="http://schemas.openxmlformats.org/presentationml/2006/main">
  <p:tag name="TIMING" val="|6.8|15.1|17.8"/>
</p:tagLst>
</file>

<file path=ppt/tags/tag9.xml><?xml version="1.0" encoding="utf-8"?>
<p:tagLst xmlns:a="http://schemas.openxmlformats.org/drawingml/2006/main" xmlns:r="http://schemas.openxmlformats.org/officeDocument/2006/relationships" xmlns:p="http://schemas.openxmlformats.org/presentationml/2006/main">
  <p:tag name="TIMING" val="|1|18.4|23.9"/>
</p:tagLst>
</file>

<file path=ppt/theme/theme1.xml><?xml version="1.0" encoding="utf-8"?>
<a:theme xmlns:a="http://schemas.openxmlformats.org/drawingml/2006/main" name="1_Elklan PPT salmon">
  <a:themeElements>
    <a:clrScheme name="Elklan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schemas.microsoft.com/sharepoint/v3/fields"/>
    <ds:schemaRef ds:uri="http://www.w3.org/XML/1998/namespace"/>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Complex Needs 2016 (1)</Template>
  <TotalTime>5979</TotalTime>
  <Words>1111</Words>
  <Application>Microsoft Office PowerPoint</Application>
  <PresentationFormat>On-screen Show (4:3)</PresentationFormat>
  <Paragraphs>90</Paragraphs>
  <Slides>18</Slides>
  <Notes>2</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Century Gothic</vt:lpstr>
      <vt:lpstr>Gotham Light</vt:lpstr>
      <vt:lpstr>Gotham Medium</vt:lpstr>
      <vt:lpstr>1_Elklan PPT salmon</vt:lpstr>
      <vt:lpstr>CFSe for Special School Settings and Colleges</vt:lpstr>
      <vt:lpstr>Why train on communication?</vt:lpstr>
      <vt:lpstr>Why train on communication?</vt:lpstr>
      <vt:lpstr>Elklan Communication Friendly Settings (CFSe) Award</vt:lpstr>
      <vt:lpstr>CFSe special schools model</vt:lpstr>
      <vt:lpstr>What is the Level 3 award? </vt:lpstr>
      <vt:lpstr>Structure of the programme</vt:lpstr>
      <vt:lpstr>Communication Counts – Level 4 </vt:lpstr>
      <vt:lpstr>Communication Counts – Level 4 </vt:lpstr>
      <vt:lpstr>Additional information</vt:lpstr>
      <vt:lpstr>Recent changes!</vt:lpstr>
      <vt:lpstr>What is the time commitment for LCPs?</vt:lpstr>
      <vt:lpstr>CFSe - Benefits</vt:lpstr>
      <vt:lpstr>CFSe - Benefits</vt:lpstr>
      <vt:lpstr>How much does it cost?</vt:lpstr>
      <vt:lpstr>Renewals</vt:lpstr>
      <vt:lpstr>What do I do now?</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Henrietta McLach</dc:creator>
  <cp:lastModifiedBy>Brendan Bromley</cp:lastModifiedBy>
  <cp:revision>320</cp:revision>
  <cp:lastPrinted>2019-03-12T09:06:00Z</cp:lastPrinted>
  <dcterms:created xsi:type="dcterms:W3CDTF">2016-09-24T09:40:16Z</dcterms:created>
  <dcterms:modified xsi:type="dcterms:W3CDTF">2022-03-11T12:42:42Z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